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74" r:id="rId8"/>
    <p:sldId id="261" r:id="rId9"/>
    <p:sldId id="275" r:id="rId10"/>
    <p:sldId id="276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EEC"/>
    <a:srgbClr val="A7A8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0" cap="none" spc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D335D-FC8B-4C1C-A195-D59DDDB79522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FA7CA-0F13-4BCC-91B5-E9869237E90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KYC INDIA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5" t="25218" r="6193" b="34446"/>
          <a:stretch/>
        </p:blipFill>
        <p:spPr bwMode="auto">
          <a:xfrm>
            <a:off x="1435913" y="115888"/>
            <a:ext cx="4410636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191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D335D-FC8B-4C1C-A195-D59DDDB79522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FA7CA-0F13-4BCC-91B5-E9869237E90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KYC INDIA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5" t="25218" r="6193" b="34446"/>
          <a:stretch/>
        </p:blipFill>
        <p:spPr bwMode="auto">
          <a:xfrm>
            <a:off x="1435913" y="115888"/>
            <a:ext cx="4410636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588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D335D-FC8B-4C1C-A195-D59DDDB79522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FA7CA-0F13-4BCC-91B5-E9869237E90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KYC INDIA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5" t="25218" r="6193" b="34446"/>
          <a:stretch/>
        </p:blipFill>
        <p:spPr bwMode="auto">
          <a:xfrm>
            <a:off x="1435913" y="115888"/>
            <a:ext cx="4410636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009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09" y="612844"/>
            <a:ext cx="7284017" cy="678759"/>
          </a:xfrm>
        </p:spPr>
        <p:txBody>
          <a:bodyPr>
            <a:normAutofit/>
          </a:bodyPr>
          <a:lstStyle>
            <a:lvl1pPr>
              <a:defRPr sz="4000" i="1" u="none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 marL="685800" indent="-228600">
              <a:buFont typeface="Courier New" panose="02070309020205020404" pitchFamily="49" charset="0"/>
              <a:buChar char="o"/>
              <a:defRPr>
                <a:latin typeface="+mj-lt"/>
              </a:defRPr>
            </a:lvl2pPr>
            <a:lvl3pPr marL="1371600" indent="-457200">
              <a:buFont typeface="Arial" panose="020B0604020202020204" pitchFamily="34" charset="0"/>
              <a:buChar char="•"/>
              <a:defRPr>
                <a:latin typeface="+mj-lt"/>
              </a:defRPr>
            </a:lvl3pPr>
            <a:lvl4pPr marL="1600200" indent="-228600">
              <a:buFont typeface="Courier New" panose="02070309020205020404" pitchFamily="49" charset="0"/>
              <a:buChar char="o"/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D335D-FC8B-4C1C-A195-D59DDDB79522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FA7CA-0F13-4BCC-91B5-E9869237E90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KYC INDIA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5" t="25218" r="6193" b="34446"/>
          <a:stretch/>
        </p:blipFill>
        <p:spPr bwMode="auto">
          <a:xfrm>
            <a:off x="1435913" y="115888"/>
            <a:ext cx="4410636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917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D335D-FC8B-4C1C-A195-D59DDDB79522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FA7CA-0F13-4BCC-91B5-E9869237E90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KYC INDIA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5" t="25218" r="6193" b="34446"/>
          <a:stretch/>
        </p:blipFill>
        <p:spPr bwMode="auto">
          <a:xfrm>
            <a:off x="1435913" y="115888"/>
            <a:ext cx="4410636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149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D335D-FC8B-4C1C-A195-D59DDDB79522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FA7CA-0F13-4BCC-91B5-E9869237E90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KYC INDIA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5" t="25218" r="6193" b="34446"/>
          <a:stretch/>
        </p:blipFill>
        <p:spPr bwMode="auto">
          <a:xfrm>
            <a:off x="1435913" y="115888"/>
            <a:ext cx="4410636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520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D335D-FC8B-4C1C-A195-D59DDDB79522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FA7CA-0F13-4BCC-91B5-E9869237E90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CKYC INDIA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5" t="25218" r="6193" b="34446"/>
          <a:stretch/>
        </p:blipFill>
        <p:spPr bwMode="auto">
          <a:xfrm>
            <a:off x="1435913" y="115888"/>
            <a:ext cx="4410636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585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D335D-FC8B-4C1C-A195-D59DDDB79522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FA7CA-0F13-4BCC-91B5-E9869237E90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" descr="CKYC INDIA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5" t="25218" r="6193" b="34446"/>
          <a:stretch/>
        </p:blipFill>
        <p:spPr bwMode="auto">
          <a:xfrm>
            <a:off x="1435913" y="115888"/>
            <a:ext cx="4410636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399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D335D-FC8B-4C1C-A195-D59DDDB79522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FA7CA-0F13-4BCC-91B5-E9869237E901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2" descr="CKYC INDIA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5" t="25218" r="6193" b="34446"/>
          <a:stretch/>
        </p:blipFill>
        <p:spPr bwMode="auto">
          <a:xfrm>
            <a:off x="1435913" y="115888"/>
            <a:ext cx="4410636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76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D335D-FC8B-4C1C-A195-D59DDDB79522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FA7CA-0F13-4BCC-91B5-E9869237E90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KYC INDIA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5" t="25218" r="6193" b="34446"/>
          <a:stretch/>
        </p:blipFill>
        <p:spPr bwMode="auto">
          <a:xfrm>
            <a:off x="1435913" y="115888"/>
            <a:ext cx="4410636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91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D335D-FC8B-4C1C-A195-D59DDDB79522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FA7CA-0F13-4BCC-91B5-E9869237E90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KYC INDIA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5" t="25218" r="6193" b="34446"/>
          <a:stretch/>
        </p:blipFill>
        <p:spPr bwMode="auto">
          <a:xfrm>
            <a:off x="1435913" y="115888"/>
            <a:ext cx="4410636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605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D335D-FC8B-4C1C-A195-D59DDDB79522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FA7CA-0F13-4BCC-91B5-E9869237E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424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helpdesk@ckycindia.in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estbed.ckycindia.in/Search/ckycverificationservice/download" TargetMode="External"/><Relationship Id="rId2" Type="http://schemas.openxmlformats.org/officeDocument/2006/relationships/hyperlink" Target="https://testbed.ckycindia.in/Search/ckycverificationservice/verif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kycindia.in/Search/ckycverificationservice/downloa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Application program interface </a:t>
            </a:r>
            <a:r>
              <a:rPr lang="en-US" sz="4800" dirty="0" smtClean="0"/>
              <a:t>(</a:t>
            </a:r>
            <a:r>
              <a:rPr lang="en-US" dirty="0" smtClean="0"/>
              <a:t>API)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Version 1.0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79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Error Messages</a:t>
            </a:r>
            <a:endParaRPr lang="en-IN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235384"/>
              </p:ext>
            </p:extLst>
          </p:nvPr>
        </p:nvGraphicFramePr>
        <p:xfrm>
          <a:off x="507626" y="1438836"/>
          <a:ext cx="8031255" cy="5076960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2971564"/>
                <a:gridCol w="5059691"/>
              </a:tblGrid>
              <a:tr h="5056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75"/>
                        </a:spcAft>
                      </a:pPr>
                      <a:r>
                        <a:rPr lang="en-US" sz="2000" b="1" dirty="0">
                          <a:effectLst/>
                        </a:rPr>
                        <a:t>Scenario</a:t>
                      </a:r>
                      <a:endParaRPr lang="en-I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75"/>
                        </a:spcAft>
                      </a:pPr>
                      <a:r>
                        <a:rPr lang="en-US" sz="2000" b="1" dirty="0">
                          <a:effectLst/>
                        </a:rPr>
                        <a:t>Error Message</a:t>
                      </a:r>
                      <a:endParaRPr lang="en-I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87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575"/>
                        </a:spcAft>
                      </a:pPr>
                      <a:r>
                        <a:rPr lang="en-US" sz="1600" dirty="0">
                          <a:effectLst/>
                        </a:rPr>
                        <a:t>Digital signature verification failed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575"/>
                        </a:spcAft>
                      </a:pPr>
                      <a:r>
                        <a:rPr lang="en-US" sz="1600" dirty="0">
                          <a:effectLst/>
                        </a:rPr>
                        <a:t>Digital signature cannot be verified. Please sign document with proper key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87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575"/>
                        </a:spcAft>
                      </a:pPr>
                      <a:r>
                        <a:rPr lang="en-US" sz="1600">
                          <a:effectLst/>
                        </a:rPr>
                        <a:t>Incorrect ID type or ID Number 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575"/>
                        </a:spcAft>
                      </a:pPr>
                      <a:r>
                        <a:rPr lang="en-US" sz="1600">
                          <a:effectLst/>
                        </a:rPr>
                        <a:t>Validation failure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87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575"/>
                        </a:spcAft>
                      </a:pPr>
                      <a:r>
                        <a:rPr lang="en-US" sz="1600">
                          <a:effectLst/>
                        </a:rPr>
                        <a:t>Request Id size greater than 8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575"/>
                        </a:spcAft>
                      </a:pPr>
                      <a:r>
                        <a:rPr lang="en-US" sz="1600">
                          <a:effectLst/>
                        </a:rPr>
                        <a:t>Request Id should not exceed more than 8 digits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135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575"/>
                        </a:spcAft>
                      </a:pPr>
                      <a:r>
                        <a:rPr lang="en-US" sz="1600" dirty="0">
                          <a:effectLst/>
                        </a:rPr>
                        <a:t>Request </a:t>
                      </a:r>
                      <a:r>
                        <a:rPr lang="en-US" sz="1600" dirty="0" smtClean="0">
                          <a:effectLst/>
                        </a:rPr>
                        <a:t>Id is </a:t>
                      </a:r>
                      <a:r>
                        <a:rPr lang="en-US" sz="1600" dirty="0">
                          <a:effectLst/>
                        </a:rPr>
                        <a:t>not unique throughout the day for an FI.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575"/>
                        </a:spcAft>
                      </a:pPr>
                      <a:r>
                        <a:rPr lang="en-US" sz="1600" dirty="0">
                          <a:effectLst/>
                        </a:rPr>
                        <a:t>Request Id is not unique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87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575"/>
                        </a:spcAft>
                      </a:pPr>
                      <a:r>
                        <a:rPr lang="en-US" sz="1600">
                          <a:effectLst/>
                        </a:rPr>
                        <a:t>Incorrect FI Code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575"/>
                        </a:spcAft>
                      </a:pPr>
                      <a:r>
                        <a:rPr lang="en-US" sz="1600">
                          <a:effectLst/>
                        </a:rPr>
                        <a:t>Institution does not exists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87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575"/>
                        </a:spcAft>
                      </a:pPr>
                      <a:r>
                        <a:rPr lang="en-US" sz="1600">
                          <a:effectLst/>
                        </a:rPr>
                        <a:t>No records found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575"/>
                        </a:spcAft>
                      </a:pPr>
                      <a:r>
                        <a:rPr lang="en-US" sz="1600" dirty="0">
                          <a:effectLst/>
                        </a:rPr>
                        <a:t>No records found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135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575"/>
                        </a:spcAft>
                      </a:pPr>
                      <a:r>
                        <a:rPr lang="en-US" sz="1600" dirty="0">
                          <a:effectLst/>
                        </a:rPr>
                        <a:t>Time difference between request and response is more than 5 minute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575"/>
                        </a:spcAft>
                      </a:pPr>
                      <a:r>
                        <a:rPr lang="en-US" sz="1600">
                          <a:effectLst/>
                        </a:rPr>
                        <a:t>Time difference should be less than 5 minutes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87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50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IP not registered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50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Please configure your IP address.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293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50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IP does not match with the registered IP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50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The given IP does not match with the institution’s registered IP.</a:t>
                      </a:r>
                      <a:endParaRPr lang="en-IN" sz="1400" dirty="0"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</a:rPr>
                        <a:t> </a:t>
                      </a:r>
                      <a:endParaRPr lang="en-IN" sz="1400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F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124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1586754"/>
            <a:ext cx="7886700" cy="1492623"/>
          </a:xfrm>
        </p:spPr>
        <p:txBody>
          <a:bodyPr>
            <a:normAutofit/>
          </a:bodyPr>
          <a:lstStyle/>
          <a:p>
            <a:r>
              <a:rPr lang="en-IN" dirty="0" smtClean="0"/>
              <a:t>Thank </a:t>
            </a:r>
            <a:r>
              <a:rPr lang="en-IN" dirty="0" smtClean="0"/>
              <a:t>you!!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50164" y="6387353"/>
            <a:ext cx="9093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For any clarification / support, please email on </a:t>
            </a:r>
            <a:r>
              <a:rPr lang="en-IN" dirty="0" smtClean="0">
                <a:hlinkClick r:id="rId2"/>
              </a:rPr>
              <a:t>helpdesk@ckycindia.in</a:t>
            </a:r>
            <a:r>
              <a:rPr lang="en-IN" dirty="0" smtClean="0"/>
              <a:t> or call on 022 6110 2592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3129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12900"/>
            <a:ext cx="7886700" cy="4351338"/>
          </a:xfrm>
        </p:spPr>
        <p:txBody>
          <a:bodyPr/>
          <a:lstStyle/>
          <a:p>
            <a:pPr algn="just"/>
            <a:r>
              <a:rPr lang="en-US" dirty="0"/>
              <a:t>Search and download functionality often used at Financial Institution (FI</a:t>
            </a:r>
            <a:r>
              <a:rPr lang="en-US" dirty="0" smtClean="0"/>
              <a:t>) </a:t>
            </a:r>
            <a:r>
              <a:rPr lang="en-US" dirty="0"/>
              <a:t>front office level (branch </a:t>
            </a:r>
            <a:r>
              <a:rPr lang="en-US" dirty="0" smtClean="0"/>
              <a:t>end) </a:t>
            </a:r>
            <a:r>
              <a:rPr lang="en-US" dirty="0"/>
              <a:t>before onboarding customer.</a:t>
            </a:r>
          </a:p>
          <a:p>
            <a:pPr algn="just"/>
            <a:r>
              <a:rPr lang="en-US" dirty="0" smtClean="0"/>
              <a:t>FIs can search or download KYC details from the CKYC Registry post login using credentials and digital signature.</a:t>
            </a:r>
          </a:p>
          <a:p>
            <a:pPr algn="just"/>
            <a:r>
              <a:rPr lang="en-US" dirty="0" smtClean="0"/>
              <a:t>CKYC registry introduced API services (Application programming Interface) to registered financial institutions for search and download functionality.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17550" y="5538788"/>
            <a:ext cx="7797800" cy="10637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 smtClean="0">
                <a:solidFill>
                  <a:schemeClr val="tx1"/>
                </a:solidFill>
              </a:rPr>
              <a:t>Note: API services are available for reporting entities internal use only, reporting entity should not extend API services in public domain</a:t>
            </a:r>
          </a:p>
        </p:txBody>
      </p:sp>
    </p:spTree>
    <p:extLst>
      <p:ext uri="{BB962C8B-B14F-4D97-AF65-F5344CB8AC3E}">
        <p14:creationId xmlns:p14="http://schemas.microsoft.com/office/powerpoint/2010/main" val="156484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25459" y="4261262"/>
            <a:ext cx="1620000" cy="1620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 smtClean="0"/>
          </a:p>
          <a:p>
            <a:pPr algn="ctr"/>
            <a:r>
              <a:rPr lang="en-IN" sz="2400" dirty="0" smtClean="0"/>
              <a:t>Your</a:t>
            </a:r>
          </a:p>
          <a:p>
            <a:pPr algn="ctr"/>
            <a:r>
              <a:rPr lang="en-IN" sz="2400" dirty="0" smtClean="0"/>
              <a:t>Application</a:t>
            </a:r>
            <a:endParaRPr lang="en-IN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 Programming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dirty="0"/>
              <a:t>An application program interface (API) is code that allows two software programs to communicate with each other.</a:t>
            </a:r>
            <a:endParaRPr lang="en-US" b="1" dirty="0" smtClean="0"/>
          </a:p>
          <a:p>
            <a:endParaRPr lang="en-US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333" y="3522122"/>
            <a:ext cx="1816069" cy="14782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57395" y="4261262"/>
            <a:ext cx="1620000" cy="1620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 smtClean="0"/>
          </a:p>
          <a:p>
            <a:pPr algn="ctr"/>
            <a:r>
              <a:rPr lang="en-IN" sz="2400" dirty="0" smtClean="0"/>
              <a:t>CKYC</a:t>
            </a:r>
          </a:p>
          <a:p>
            <a:pPr algn="ctr"/>
            <a:r>
              <a:rPr lang="en-IN" sz="2400" dirty="0" smtClean="0"/>
              <a:t>Application</a:t>
            </a:r>
            <a:endParaRPr lang="en-IN" sz="2400" dirty="0"/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0" b="97778" l="2667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328" y="3510563"/>
            <a:ext cx="1423063" cy="142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5"/>
          <p:cNvSpPr/>
          <p:nvPr/>
        </p:nvSpPr>
        <p:spPr>
          <a:xfrm>
            <a:off x="3572392" y="3933051"/>
            <a:ext cx="2322640" cy="220083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4098992" y="4562252"/>
            <a:ext cx="1196908" cy="8763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 smtClean="0">
                <a:solidFill>
                  <a:sysClr val="windowText" lastClr="000000"/>
                </a:solidFill>
              </a:rPr>
              <a:t>API</a:t>
            </a:r>
            <a:endParaRPr lang="en-IN" dirty="0">
              <a:solidFill>
                <a:sysClr val="windowText" lastClr="0000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081300" y="4261262"/>
            <a:ext cx="1440000" cy="450526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Request</a:t>
            </a:r>
            <a:endParaRPr lang="en-IN" dirty="0"/>
          </a:p>
        </p:txBody>
      </p:sp>
      <p:sp>
        <p:nvSpPr>
          <p:cNvPr id="12" name="Right Arrow 11"/>
          <p:cNvSpPr/>
          <p:nvPr/>
        </p:nvSpPr>
        <p:spPr>
          <a:xfrm flipH="1">
            <a:off x="3873591" y="5318287"/>
            <a:ext cx="1422308" cy="450526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Response</a:t>
            </a:r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4328766" y="6065077"/>
            <a:ext cx="945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Internet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629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 Programming Interface</a:t>
            </a:r>
            <a:endParaRPr lang="en-US" dirty="0"/>
          </a:p>
        </p:txBody>
      </p:sp>
      <p:pic>
        <p:nvPicPr>
          <p:cNvPr id="1026" name="Picture 2" descr="Image result for computer data entry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64" y="1881467"/>
            <a:ext cx="920189" cy="92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computer data entry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5" y="2793159"/>
            <a:ext cx="920189" cy="92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computer data entry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30" y="4992666"/>
            <a:ext cx="920189" cy="92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7975" y="1616095"/>
            <a:ext cx="7313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Branch 1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064719" y="2006755"/>
            <a:ext cx="7313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Branch 2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14464" y="2925237"/>
            <a:ext cx="7313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Branch 3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969713" y="5094100"/>
            <a:ext cx="7313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Branch 4</a:t>
            </a:r>
            <a:endParaRPr lang="en-US" sz="1200" dirty="0"/>
          </a:p>
        </p:txBody>
      </p:sp>
      <p:grpSp>
        <p:nvGrpSpPr>
          <p:cNvPr id="1039" name="Group 1038"/>
          <p:cNvGrpSpPr/>
          <p:nvPr/>
        </p:nvGrpSpPr>
        <p:grpSpPr>
          <a:xfrm>
            <a:off x="7379654" y="3800171"/>
            <a:ext cx="1479742" cy="1062943"/>
            <a:chOff x="5708215" y="4881350"/>
            <a:chExt cx="2774497" cy="1892374"/>
          </a:xfrm>
        </p:grpSpPr>
        <p:pic>
          <p:nvPicPr>
            <p:cNvPr id="1030" name="Picture 6" descr="Image result for big server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23" r="15923"/>
            <a:stretch/>
          </p:blipFill>
          <p:spPr bwMode="auto">
            <a:xfrm>
              <a:off x="6247512" y="4881350"/>
              <a:ext cx="2235200" cy="1707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Box 47"/>
            <p:cNvSpPr txBox="1"/>
            <p:nvPr/>
          </p:nvSpPr>
          <p:spPr>
            <a:xfrm>
              <a:off x="5708215" y="6404392"/>
              <a:ext cx="1769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CKYC Application</a:t>
              </a:r>
              <a:endParaRPr lang="en-US" dirty="0"/>
            </a:p>
          </p:txBody>
        </p:sp>
      </p:grpSp>
      <p:pic>
        <p:nvPicPr>
          <p:cNvPr id="8" name="Picture 2" descr="Image result for user with mobile image icon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27" y="3968173"/>
            <a:ext cx="945390" cy="92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529096" y="3962065"/>
            <a:ext cx="5132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RM 1</a:t>
            </a:r>
            <a:endParaRPr lang="en-US" sz="12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589007" y="2489200"/>
            <a:ext cx="222906" cy="696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2400958" y="2402183"/>
            <a:ext cx="267232" cy="808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1543050" y="2781300"/>
            <a:ext cx="494476" cy="527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 flipV="1">
            <a:off x="1537582" y="2630637"/>
            <a:ext cx="553527" cy="580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1153419" y="3527927"/>
            <a:ext cx="766067" cy="2053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 flipV="1">
            <a:off x="1083770" y="3376437"/>
            <a:ext cx="765384" cy="1988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1144161" y="4091244"/>
            <a:ext cx="780422" cy="301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>
            <a:off x="1064719" y="4001170"/>
            <a:ext cx="803484" cy="2593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V="1">
            <a:off x="1664433" y="4556738"/>
            <a:ext cx="426676" cy="5260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>
            <a:off x="1448453" y="4501482"/>
            <a:ext cx="555486" cy="5503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1969266" y="3260529"/>
            <a:ext cx="2247360" cy="2011107"/>
          </a:xfrm>
          <a:custGeom>
            <a:avLst/>
            <a:gdLst>
              <a:gd name="connsiteX0" fmla="*/ 0 w 2044446"/>
              <a:gd name="connsiteY0" fmla="*/ 0 h 2916949"/>
              <a:gd name="connsiteX1" fmla="*/ 2044446 w 2044446"/>
              <a:gd name="connsiteY1" fmla="*/ 0 h 2916949"/>
              <a:gd name="connsiteX2" fmla="*/ 2044446 w 2044446"/>
              <a:gd name="connsiteY2" fmla="*/ 2916949 h 2916949"/>
              <a:gd name="connsiteX3" fmla="*/ 0 w 2044446"/>
              <a:gd name="connsiteY3" fmla="*/ 2916949 h 2916949"/>
              <a:gd name="connsiteX4" fmla="*/ 0 w 2044446"/>
              <a:gd name="connsiteY4" fmla="*/ 0 h 2916949"/>
              <a:gd name="connsiteX0" fmla="*/ 660400 w 2044446"/>
              <a:gd name="connsiteY0" fmla="*/ 0 h 3361449"/>
              <a:gd name="connsiteX1" fmla="*/ 2044446 w 2044446"/>
              <a:gd name="connsiteY1" fmla="*/ 444500 h 3361449"/>
              <a:gd name="connsiteX2" fmla="*/ 2044446 w 2044446"/>
              <a:gd name="connsiteY2" fmla="*/ 3361449 h 3361449"/>
              <a:gd name="connsiteX3" fmla="*/ 0 w 2044446"/>
              <a:gd name="connsiteY3" fmla="*/ 3361449 h 3361449"/>
              <a:gd name="connsiteX4" fmla="*/ 660400 w 2044446"/>
              <a:gd name="connsiteY4" fmla="*/ 0 h 3361449"/>
              <a:gd name="connsiteX0" fmla="*/ 660400 w 2044446"/>
              <a:gd name="connsiteY0" fmla="*/ 0 h 3361449"/>
              <a:gd name="connsiteX1" fmla="*/ 2044446 w 2044446"/>
              <a:gd name="connsiteY1" fmla="*/ 444500 h 3361449"/>
              <a:gd name="connsiteX2" fmla="*/ 2044446 w 2044446"/>
              <a:gd name="connsiteY2" fmla="*/ 3361449 h 3361449"/>
              <a:gd name="connsiteX3" fmla="*/ 0 w 2044446"/>
              <a:gd name="connsiteY3" fmla="*/ 3361449 h 3361449"/>
              <a:gd name="connsiteX4" fmla="*/ 660400 w 2044446"/>
              <a:gd name="connsiteY4" fmla="*/ 0 h 3361449"/>
              <a:gd name="connsiteX0" fmla="*/ 1004937 w 2388983"/>
              <a:gd name="connsiteY0" fmla="*/ 14504 h 3375953"/>
              <a:gd name="connsiteX1" fmla="*/ 2388983 w 2388983"/>
              <a:gd name="connsiteY1" fmla="*/ 459004 h 3375953"/>
              <a:gd name="connsiteX2" fmla="*/ 2388983 w 2388983"/>
              <a:gd name="connsiteY2" fmla="*/ 3375953 h 3375953"/>
              <a:gd name="connsiteX3" fmla="*/ 344537 w 2388983"/>
              <a:gd name="connsiteY3" fmla="*/ 3375953 h 3375953"/>
              <a:gd name="connsiteX4" fmla="*/ 1004937 w 2388983"/>
              <a:gd name="connsiteY4" fmla="*/ 14504 h 3375953"/>
              <a:gd name="connsiteX0" fmla="*/ 1073271 w 2457317"/>
              <a:gd name="connsiteY0" fmla="*/ 13641 h 3542914"/>
              <a:gd name="connsiteX1" fmla="*/ 2457317 w 2457317"/>
              <a:gd name="connsiteY1" fmla="*/ 458141 h 3542914"/>
              <a:gd name="connsiteX2" fmla="*/ 2457317 w 2457317"/>
              <a:gd name="connsiteY2" fmla="*/ 3375090 h 3542914"/>
              <a:gd name="connsiteX3" fmla="*/ 235071 w 2457317"/>
              <a:gd name="connsiteY3" fmla="*/ 3542914 h 3542914"/>
              <a:gd name="connsiteX4" fmla="*/ 1073271 w 2457317"/>
              <a:gd name="connsiteY4" fmla="*/ 13641 h 3542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7317" h="3542914">
                <a:moveTo>
                  <a:pt x="1073271" y="13641"/>
                </a:moveTo>
                <a:lnTo>
                  <a:pt x="2457317" y="458141"/>
                </a:lnTo>
                <a:lnTo>
                  <a:pt x="2457317" y="3375090"/>
                </a:lnTo>
                <a:lnTo>
                  <a:pt x="235071" y="3542914"/>
                </a:lnTo>
                <a:cubicBezTo>
                  <a:pt x="455204" y="2422431"/>
                  <a:pt x="-861362" y="-212076"/>
                  <a:pt x="1073271" y="13641"/>
                </a:cubicBez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44500" indent="-177800">
              <a:buFont typeface="Arial" panose="020B0604020202020204" pitchFamily="34" charset="0"/>
              <a:buChar char="•"/>
            </a:pPr>
            <a:endParaRPr lang="en-IN" sz="1400" dirty="0" smtClean="0">
              <a:solidFill>
                <a:schemeClr val="tx1"/>
              </a:solidFill>
            </a:endParaRPr>
          </a:p>
          <a:p>
            <a:pPr marL="444500" indent="-177800">
              <a:buFont typeface="Arial" panose="020B0604020202020204" pitchFamily="34" charset="0"/>
              <a:buChar char="•"/>
            </a:pPr>
            <a:endParaRPr lang="en-IN" sz="1400" dirty="0">
              <a:solidFill>
                <a:schemeClr val="tx1"/>
              </a:solidFill>
            </a:endParaRPr>
          </a:p>
          <a:p>
            <a:pPr marL="444500" indent="-177800">
              <a:buFont typeface="Arial" panose="020B0604020202020204" pitchFamily="34" charset="0"/>
              <a:buChar char="•"/>
            </a:pPr>
            <a:endParaRPr lang="en-IN" sz="1400" dirty="0" smtClean="0">
              <a:solidFill>
                <a:schemeClr val="tx1"/>
              </a:solidFill>
            </a:endParaRPr>
          </a:p>
          <a:p>
            <a:pPr marL="444500" indent="-177800">
              <a:buFont typeface="Arial" panose="020B0604020202020204" pitchFamily="34" charset="0"/>
              <a:buChar char="•"/>
            </a:pPr>
            <a:endParaRPr lang="en-IN" sz="1400" dirty="0">
              <a:solidFill>
                <a:schemeClr val="tx1"/>
              </a:solidFill>
            </a:endParaRPr>
          </a:p>
          <a:p>
            <a:pPr marL="444500" indent="-177800">
              <a:buFont typeface="Arial" panose="020B0604020202020204" pitchFamily="34" charset="0"/>
              <a:buChar char="•"/>
            </a:pPr>
            <a:endParaRPr lang="en-IN" sz="1400" dirty="0" smtClean="0">
              <a:solidFill>
                <a:schemeClr val="tx1"/>
              </a:solidFill>
            </a:endParaRPr>
          </a:p>
          <a:p>
            <a:pPr marL="444500" indent="-177800">
              <a:buFont typeface="Arial" panose="020B0604020202020204" pitchFamily="34" charset="0"/>
              <a:buChar char="•"/>
            </a:pPr>
            <a:endParaRPr lang="en-IN" sz="1400" dirty="0" smtClean="0">
              <a:solidFill>
                <a:schemeClr val="tx1"/>
              </a:solidFill>
            </a:endParaRPr>
          </a:p>
          <a:p>
            <a:pPr marL="444500" indent="-177800">
              <a:buFont typeface="Arial" panose="020B0604020202020204" pitchFamily="34" charset="0"/>
              <a:buChar char="•"/>
            </a:pPr>
            <a:r>
              <a:rPr lang="en-IN" sz="1400" dirty="0" smtClean="0">
                <a:solidFill>
                  <a:schemeClr val="tx1"/>
                </a:solidFill>
              </a:rPr>
              <a:t>Encrypted Request file</a:t>
            </a:r>
          </a:p>
          <a:p>
            <a:pPr marL="444500" indent="-177800">
              <a:buFont typeface="Arial" panose="020B0604020202020204" pitchFamily="34" charset="0"/>
              <a:buChar char="•"/>
            </a:pPr>
            <a:r>
              <a:rPr lang="en-IN" sz="1400" dirty="0" smtClean="0">
                <a:solidFill>
                  <a:schemeClr val="tx1"/>
                </a:solidFill>
              </a:rPr>
              <a:t>Digitally Signed file</a:t>
            </a:r>
          </a:p>
          <a:p>
            <a:pPr marL="444500" indent="-177800">
              <a:buFont typeface="Arial" panose="020B0604020202020204" pitchFamily="34" charset="0"/>
              <a:buChar char="•"/>
            </a:pPr>
            <a:r>
              <a:rPr lang="en-IN" sz="1400" dirty="0" smtClean="0">
                <a:solidFill>
                  <a:schemeClr val="tx1"/>
                </a:solidFill>
              </a:rPr>
              <a:t>Through Registered IP addresses only</a:t>
            </a:r>
          </a:p>
          <a:p>
            <a:pPr marL="444500" indent="-177800">
              <a:buFont typeface="Arial" panose="020B0604020202020204" pitchFamily="34" charset="0"/>
              <a:buChar char="•"/>
            </a:pPr>
            <a:endParaRPr lang="en-IN" sz="1400" dirty="0" smtClean="0">
              <a:solidFill>
                <a:schemeClr val="tx1"/>
              </a:solidFill>
            </a:endParaRPr>
          </a:p>
          <a:p>
            <a:pPr marL="444500" indent="-177800">
              <a:buFont typeface="Arial" panose="020B0604020202020204" pitchFamily="34" charset="0"/>
              <a:buChar char="•"/>
            </a:pPr>
            <a:endParaRPr lang="en-IN" sz="1400" dirty="0">
              <a:solidFill>
                <a:schemeClr val="tx1"/>
              </a:solidFill>
            </a:endParaRPr>
          </a:p>
        </p:txBody>
      </p:sp>
      <p:grpSp>
        <p:nvGrpSpPr>
          <p:cNvPr id="1040" name="Group 1039"/>
          <p:cNvGrpSpPr/>
          <p:nvPr/>
        </p:nvGrpSpPr>
        <p:grpSpPr>
          <a:xfrm>
            <a:off x="1983412" y="3196038"/>
            <a:ext cx="2436299" cy="919933"/>
            <a:chOff x="2018310" y="3735937"/>
            <a:chExt cx="2904634" cy="1360509"/>
          </a:xfrm>
        </p:grpSpPr>
        <p:pic>
          <p:nvPicPr>
            <p:cNvPr id="1028" name="Picture 4" descr="Image result for central server ico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8310" y="3735937"/>
              <a:ext cx="1312388" cy="1360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TextBox 46"/>
            <p:cNvSpPr txBox="1"/>
            <p:nvPr/>
          </p:nvSpPr>
          <p:spPr>
            <a:xfrm>
              <a:off x="3323748" y="3995180"/>
              <a:ext cx="1599196" cy="955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u="sng" dirty="0" smtClean="0"/>
                <a:t>FI Central Server</a:t>
              </a:r>
              <a:endParaRPr lang="en-US" b="1" i="1" u="sng" dirty="0"/>
            </a:p>
          </p:txBody>
        </p:sp>
      </p:grpSp>
      <p:sp>
        <p:nvSpPr>
          <p:cNvPr id="80" name="Cloud 79"/>
          <p:cNvSpPr/>
          <p:nvPr/>
        </p:nvSpPr>
        <p:spPr>
          <a:xfrm>
            <a:off x="4471545" y="3185334"/>
            <a:ext cx="2704909" cy="2440766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IN" dirty="0" smtClean="0"/>
              <a:t>Internet</a:t>
            </a:r>
            <a:endParaRPr lang="en-IN" dirty="0"/>
          </a:p>
        </p:txBody>
      </p:sp>
      <p:sp>
        <p:nvSpPr>
          <p:cNvPr id="79" name="Down Arrow 78"/>
          <p:cNvSpPr/>
          <p:nvPr/>
        </p:nvSpPr>
        <p:spPr>
          <a:xfrm rot="16200000">
            <a:off x="5698981" y="3218147"/>
            <a:ext cx="755920" cy="2119107"/>
          </a:xfrm>
          <a:prstGeom prst="downArrow">
            <a:avLst>
              <a:gd name="adj1" fmla="val 36765"/>
              <a:gd name="adj2" fmla="val 61538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IN" dirty="0" smtClean="0"/>
              <a:t>Request</a:t>
            </a:r>
            <a:endParaRPr lang="en-IN" dirty="0"/>
          </a:p>
        </p:txBody>
      </p:sp>
      <p:sp>
        <p:nvSpPr>
          <p:cNvPr id="105" name="Down Arrow 104"/>
          <p:cNvSpPr/>
          <p:nvPr/>
        </p:nvSpPr>
        <p:spPr>
          <a:xfrm rot="16200000" flipV="1">
            <a:off x="5223739" y="3532838"/>
            <a:ext cx="755920" cy="2107907"/>
          </a:xfrm>
          <a:prstGeom prst="downArrow">
            <a:avLst>
              <a:gd name="adj1" fmla="val 36765"/>
              <a:gd name="adj2" fmla="val 6153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N" dirty="0" smtClean="0"/>
              <a:t>Response</a:t>
            </a:r>
            <a:endParaRPr lang="en-IN" dirty="0"/>
          </a:p>
        </p:txBody>
      </p:sp>
      <p:sp>
        <p:nvSpPr>
          <p:cNvPr id="83" name="Line Callout 2 82"/>
          <p:cNvSpPr/>
          <p:nvPr/>
        </p:nvSpPr>
        <p:spPr>
          <a:xfrm>
            <a:off x="5017387" y="5880606"/>
            <a:ext cx="3638809" cy="600984"/>
          </a:xfrm>
          <a:prstGeom prst="borderCallout2">
            <a:avLst>
              <a:gd name="adj1" fmla="val -22803"/>
              <a:gd name="adj2" fmla="val 72949"/>
              <a:gd name="adj3" fmla="val -102941"/>
              <a:gd name="adj4" fmla="val 72874"/>
              <a:gd name="adj5" fmla="val -143061"/>
              <a:gd name="adj6" fmla="val 60585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rgbClr val="FF0000"/>
                </a:solidFill>
              </a:rPr>
              <a:t>Optional : </a:t>
            </a:r>
            <a:r>
              <a:rPr lang="en-IN" dirty="0" smtClean="0"/>
              <a:t>Secured VPN Tunnel or</a:t>
            </a:r>
          </a:p>
          <a:p>
            <a:pPr algn="ctr"/>
            <a:r>
              <a:rPr lang="en-IN" dirty="0" smtClean="0"/>
              <a:t>P2P leased line Connectivity</a:t>
            </a:r>
            <a:endParaRPr lang="en-IN" dirty="0"/>
          </a:p>
        </p:txBody>
      </p:sp>
      <p:pic>
        <p:nvPicPr>
          <p:cNvPr id="107" name="Picture 2" descr="Image result for computer data entry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473" y="1437816"/>
            <a:ext cx="920189" cy="92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80"/>
          <p:cNvSpPr/>
          <p:nvPr/>
        </p:nvSpPr>
        <p:spPr>
          <a:xfrm>
            <a:off x="4336738" y="3899740"/>
            <a:ext cx="3042916" cy="1135413"/>
          </a:xfrm>
          <a:prstGeom prst="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1857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Pre-requisites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API Configuration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Admin user have access of API configuration page to configure below items:</a:t>
            </a:r>
          </a:p>
          <a:p>
            <a:pPr lvl="2"/>
            <a:r>
              <a:rPr lang="en-US" u="sng" dirty="0" smtClean="0"/>
              <a:t>Digital Signature Public Key</a:t>
            </a:r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dirty="0" smtClean="0"/>
              <a:t>(.CER format)</a:t>
            </a:r>
          </a:p>
          <a:p>
            <a:pPr lvl="2"/>
            <a:r>
              <a:rPr lang="en-US" dirty="0" smtClean="0"/>
              <a:t>Public IP*</a:t>
            </a:r>
          </a:p>
          <a:p>
            <a:pPr lvl="2"/>
            <a:r>
              <a:rPr lang="en-US" dirty="0" smtClean="0"/>
              <a:t>Download CERSAI </a:t>
            </a:r>
            <a:r>
              <a:rPr lang="en-US" dirty="0"/>
              <a:t>P</a:t>
            </a:r>
            <a:r>
              <a:rPr lang="en-US" dirty="0" smtClean="0"/>
              <a:t>ublic Key</a:t>
            </a:r>
          </a:p>
          <a:p>
            <a:pPr marL="1371600" lvl="3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1"/>
          <p:cNvPicPr/>
          <p:nvPr/>
        </p:nvPicPr>
        <p:blipFill rotWithShape="1">
          <a:blip r:embed="rId2">
            <a:lum/>
            <a:alphaModFix/>
          </a:blip>
          <a:srcRect b="52234"/>
          <a:stretch/>
        </p:blipFill>
        <p:spPr>
          <a:xfrm>
            <a:off x="983176" y="4121479"/>
            <a:ext cx="7177648" cy="1627094"/>
          </a:xfrm>
          <a:prstGeom prst="rect">
            <a:avLst/>
          </a:prstGeom>
          <a:ln w="3175">
            <a:solidFill>
              <a:schemeClr val="tx1"/>
            </a:solidFill>
            <a:prstDash/>
          </a:ln>
        </p:spPr>
      </p:pic>
      <p:sp>
        <p:nvSpPr>
          <p:cNvPr id="5" name="TextBox 4"/>
          <p:cNvSpPr txBox="1"/>
          <p:nvPr/>
        </p:nvSpPr>
        <p:spPr>
          <a:xfrm>
            <a:off x="628650" y="6015584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rgbClr val="FF0000"/>
                </a:solidFill>
              </a:rPr>
              <a:t>*Note: currently CKYC system allows only one IP to configure, will provide option of 5 IPs to </a:t>
            </a:r>
            <a:r>
              <a:rPr lang="en-IN" dirty="0" smtClean="0">
                <a:solidFill>
                  <a:srgbClr val="FF0000"/>
                </a:solidFill>
              </a:rPr>
              <a:t>be </a:t>
            </a:r>
            <a:r>
              <a:rPr lang="en-IN" dirty="0" smtClean="0">
                <a:solidFill>
                  <a:srgbClr val="FF0000"/>
                </a:solidFill>
              </a:rPr>
              <a:t>configure shortly</a:t>
            </a:r>
            <a:endParaRPr lang="en-I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07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b="1" dirty="0" smtClean="0"/>
              <a:t>FI Digital Signature:</a:t>
            </a:r>
          </a:p>
          <a:p>
            <a:pPr lvl="1" algn="just"/>
            <a:r>
              <a:rPr lang="en-US" dirty="0"/>
              <a:t>Private Key will use for signing API request file </a:t>
            </a:r>
            <a:endParaRPr lang="en-US" dirty="0" smtClean="0"/>
          </a:p>
          <a:p>
            <a:pPr lvl="1" algn="just"/>
            <a:r>
              <a:rPr lang="en-US" dirty="0" smtClean="0"/>
              <a:t>Public Key needs to be upload in CKYC application, system will check authenticity of request file by uploaded public Key of FI</a:t>
            </a:r>
          </a:p>
          <a:p>
            <a:pPr algn="just"/>
            <a:r>
              <a:rPr lang="en-US" b="1" dirty="0" smtClean="0"/>
              <a:t>CERSAI Digital Signature:</a:t>
            </a:r>
          </a:p>
          <a:p>
            <a:pPr lvl="1" algn="just"/>
            <a:r>
              <a:rPr lang="en-US" dirty="0" smtClean="0"/>
              <a:t>Pubic Key is available on the CKYC website, this will be use in the request file encryption process</a:t>
            </a:r>
          </a:p>
          <a:p>
            <a:pPr algn="just"/>
            <a:r>
              <a:rPr lang="en-US" b="1" kern="150" dirty="0" smtClean="0"/>
              <a:t>Request and Response Type </a:t>
            </a:r>
            <a:r>
              <a:rPr lang="en-US" kern="150" dirty="0" smtClean="0"/>
              <a:t>: </a:t>
            </a:r>
            <a:r>
              <a:rPr lang="en-US" sz="2400" kern="150" dirty="0"/>
              <a:t>Application/XML</a:t>
            </a:r>
            <a:endParaRPr lang="en-IN" sz="2000" kern="150" dirty="0">
              <a:latin typeface="Calibri" panose="020F0502020204030204" pitchFamily="34" charset="0"/>
              <a:ea typeface="SimSun" panose="02010600030101010101" pitchFamily="2" charset="-122"/>
              <a:cs typeface="F"/>
            </a:endParaRPr>
          </a:p>
          <a:p>
            <a:pPr algn="just"/>
            <a:r>
              <a:rPr lang="en-US" b="1" dirty="0" smtClean="0"/>
              <a:t>API Type: </a:t>
            </a:r>
            <a:r>
              <a:rPr lang="en-US" dirty="0" smtClean="0"/>
              <a:t>Rest</a:t>
            </a:r>
          </a:p>
          <a:p>
            <a:pPr algn="just"/>
            <a:r>
              <a:rPr lang="en-US" b="1" dirty="0" smtClean="0"/>
              <a:t>Multi threading: </a:t>
            </a:r>
            <a:r>
              <a:rPr lang="en-US" dirty="0" smtClean="0">
                <a:solidFill>
                  <a:srgbClr val="FF0000"/>
                </a:solidFill>
              </a:rPr>
              <a:t>Available  (TBD)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31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URL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2136" y="1901825"/>
            <a:ext cx="7797800" cy="4351338"/>
          </a:xfrm>
        </p:spPr>
        <p:txBody>
          <a:bodyPr>
            <a:normAutofit/>
          </a:bodyPr>
          <a:lstStyle/>
          <a:p>
            <a:pPr lvl="1" algn="just"/>
            <a:r>
              <a:rPr lang="en-US" dirty="0" smtClean="0"/>
              <a:t>Testbed:</a:t>
            </a:r>
          </a:p>
          <a:p>
            <a:pPr marL="457200" lvl="1" indent="0" algn="just">
              <a:buNone/>
            </a:pPr>
            <a:r>
              <a:rPr lang="en-US" sz="2000" u="sng" dirty="0">
                <a:hlinkClick r:id="rId2"/>
              </a:rPr>
              <a:t>https://testbed.ckycindia.in/Search/ckycverificationservice/verify </a:t>
            </a:r>
            <a:endParaRPr lang="en-US" sz="2000" u="sng" dirty="0" smtClean="0"/>
          </a:p>
          <a:p>
            <a:pPr lvl="1" algn="just"/>
            <a:r>
              <a:rPr lang="en-US" dirty="0" smtClean="0"/>
              <a:t>Production:</a:t>
            </a:r>
          </a:p>
          <a:p>
            <a:pPr marL="457200" lvl="1" indent="0" algn="just">
              <a:buNone/>
            </a:pPr>
            <a:r>
              <a:rPr lang="en-US" sz="2000" u="sng" dirty="0">
                <a:hlinkClick r:id="rId2"/>
              </a:rPr>
              <a:t>https</a:t>
            </a:r>
            <a:r>
              <a:rPr lang="en-US" sz="2000" u="sng" dirty="0" smtClean="0">
                <a:hlinkClick r:id="rId2"/>
              </a:rPr>
              <a:t>://www.ckycindia.in/Search/ckycverificationservice/verify </a:t>
            </a:r>
            <a:endParaRPr lang="en-US" sz="2000" u="sng" dirty="0" smtClean="0"/>
          </a:p>
          <a:p>
            <a:pPr marL="457200" lvl="1" indent="0" algn="just">
              <a:buNone/>
            </a:pPr>
            <a:endParaRPr lang="en-US" sz="2000" u="sng" dirty="0" smtClean="0"/>
          </a:p>
          <a:p>
            <a:pPr marL="457200" lvl="1" indent="0" algn="just">
              <a:buNone/>
            </a:pPr>
            <a:endParaRPr lang="en-US" sz="2000" u="sng" dirty="0" smtClean="0"/>
          </a:p>
          <a:p>
            <a:pPr marL="457200" lvl="1" indent="0" algn="just">
              <a:buNone/>
            </a:pPr>
            <a:endParaRPr lang="en-US" sz="2000" u="sng" dirty="0" smtClean="0"/>
          </a:p>
          <a:p>
            <a:pPr lvl="1" algn="just"/>
            <a:r>
              <a:rPr lang="en-US" dirty="0" smtClean="0"/>
              <a:t>Testbed:</a:t>
            </a:r>
          </a:p>
          <a:p>
            <a:pPr marL="457200" lvl="1" indent="0" algn="just">
              <a:buNone/>
            </a:pPr>
            <a:r>
              <a:rPr lang="en-US" sz="2000" u="sng" dirty="0" smtClean="0">
                <a:hlinkClick r:id="rId3"/>
              </a:rPr>
              <a:t>https</a:t>
            </a:r>
            <a:r>
              <a:rPr lang="en-US" sz="2000" u="sng" dirty="0">
                <a:hlinkClick r:id="rId3"/>
              </a:rPr>
              <a:t>://testbed.ckycindia.in/Search/ckycverificationservice/download</a:t>
            </a:r>
            <a:r>
              <a:rPr lang="en-US" dirty="0" smtClean="0"/>
              <a:t>​</a:t>
            </a:r>
          </a:p>
          <a:p>
            <a:pPr lvl="1" algn="just"/>
            <a:r>
              <a:rPr lang="en-US" dirty="0" smtClean="0"/>
              <a:t>Production :</a:t>
            </a:r>
          </a:p>
          <a:p>
            <a:pPr marL="457200" lvl="1" indent="0" algn="just">
              <a:buNone/>
            </a:pPr>
            <a:r>
              <a:rPr lang="en-US" sz="2000" u="sng" dirty="0" smtClean="0">
                <a:hlinkClick r:id="rId4"/>
              </a:rPr>
              <a:t>https</a:t>
            </a:r>
            <a:r>
              <a:rPr lang="en-US" sz="2000" u="sng" dirty="0">
                <a:hlinkClick r:id="rId4"/>
              </a:rPr>
              <a:t>://www.ckycindia.in/Search/ckycverificationservice/download</a:t>
            </a:r>
            <a:r>
              <a:rPr lang="en-US" sz="2000" dirty="0"/>
              <a:t>​</a:t>
            </a:r>
          </a:p>
          <a:p>
            <a:pPr lvl="2" algn="just"/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27272" y="1571624"/>
            <a:ext cx="1105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/>
              <a:t>Search </a:t>
            </a:r>
            <a:endParaRPr lang="en-IN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27272" y="4068910"/>
            <a:ext cx="1564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/>
              <a:t>Download </a:t>
            </a: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78339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Callout 1 4"/>
          <p:cNvSpPr/>
          <p:nvPr/>
        </p:nvSpPr>
        <p:spPr>
          <a:xfrm>
            <a:off x="1409410" y="2349251"/>
            <a:ext cx="5523384" cy="4260770"/>
          </a:xfrm>
          <a:prstGeom prst="borderCallout1">
            <a:avLst>
              <a:gd name="adj1" fmla="val 270"/>
              <a:gd name="adj2" fmla="val 7762"/>
              <a:gd name="adj3" fmla="val -13952"/>
              <a:gd name="adj4" fmla="val -661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1400" dirty="0"/>
              <a:t>&lt;?xml version="1.0" encoding="UTF-8"?&gt;</a:t>
            </a:r>
          </a:p>
          <a:p>
            <a:r>
              <a:rPr lang="en-US" sz="1400" i="1" dirty="0"/>
              <a:t>&lt;REQ_ROOT&gt;</a:t>
            </a:r>
            <a:endParaRPr lang="en-IN" sz="1400" dirty="0"/>
          </a:p>
          <a:p>
            <a:r>
              <a:rPr lang="en-US" sz="1400" i="1" dirty="0"/>
              <a:t>	&lt;HEADER&gt;</a:t>
            </a:r>
            <a:endParaRPr lang="en-IN" sz="1400" dirty="0"/>
          </a:p>
          <a:p>
            <a:r>
              <a:rPr lang="en-US" sz="1400" i="1" dirty="0"/>
              <a:t>		&lt;FI_CODE&gt;</a:t>
            </a:r>
            <a:r>
              <a:rPr lang="en-US" sz="1400" b="1" i="1" dirty="0"/>
              <a:t>IN0001</a:t>
            </a:r>
            <a:r>
              <a:rPr lang="en-US" sz="1400" i="1" dirty="0"/>
              <a:t>&lt;/FI_CODE&gt;</a:t>
            </a:r>
            <a:endParaRPr lang="en-IN" sz="1400" dirty="0"/>
          </a:p>
          <a:p>
            <a:r>
              <a:rPr lang="en-US" sz="1400" i="1" dirty="0"/>
              <a:t>		&lt;REQUEST_ID&gt;</a:t>
            </a:r>
            <a:r>
              <a:rPr lang="en-US" sz="1400" b="1" i="1" dirty="0"/>
              <a:t>02</a:t>
            </a:r>
            <a:r>
              <a:rPr lang="en-US" sz="1400" i="1" dirty="0"/>
              <a:t>&lt;REQUEST_ID /&gt;</a:t>
            </a:r>
          </a:p>
          <a:p>
            <a:r>
              <a:rPr lang="en-US" sz="1400" i="1" dirty="0"/>
              <a:t>		&lt;VERSION&gt;1.0&lt;/VERSION&gt;</a:t>
            </a:r>
            <a:endParaRPr lang="en-IN" sz="1400" dirty="0"/>
          </a:p>
          <a:p>
            <a:r>
              <a:rPr lang="en-US" sz="1400" i="1" dirty="0"/>
              <a:t>	&lt;/HEADER&gt;</a:t>
            </a:r>
          </a:p>
          <a:p>
            <a:r>
              <a:rPr lang="en-US" sz="1400" i="1" dirty="0"/>
              <a:t>	&lt;CKYC_INQ&gt;</a:t>
            </a:r>
            <a:endParaRPr lang="en-IN" sz="1400" dirty="0"/>
          </a:p>
          <a:p>
            <a:r>
              <a:rPr lang="en-US" sz="1400" i="1" dirty="0"/>
              <a:t>		&lt;SESSION_KEY&gt; &lt;/REQUEST_ID&gt;</a:t>
            </a:r>
            <a:endParaRPr lang="en-IN" sz="1400" dirty="0"/>
          </a:p>
          <a:p>
            <a:r>
              <a:rPr lang="en-US" sz="1400" i="1" dirty="0"/>
              <a:t>		</a:t>
            </a:r>
          </a:p>
          <a:p>
            <a:r>
              <a:rPr lang="en-US" sz="1400" i="1" dirty="0"/>
              <a:t>		</a:t>
            </a:r>
            <a:r>
              <a:rPr lang="en-US" sz="1400" b="1" i="1" dirty="0">
                <a:solidFill>
                  <a:srgbClr val="FF0000"/>
                </a:solidFill>
              </a:rPr>
              <a:t>&lt;PID&gt;</a:t>
            </a:r>
            <a:endParaRPr lang="en-IN" sz="1400" b="1" dirty="0">
              <a:solidFill>
                <a:srgbClr val="FF0000"/>
              </a:solidFill>
            </a:endParaRPr>
          </a:p>
          <a:p>
            <a:pPr lvl="5"/>
            <a:r>
              <a:rPr lang="en-US" sz="1400" b="1" i="1" dirty="0">
                <a:solidFill>
                  <a:srgbClr val="FF0000"/>
                </a:solidFill>
              </a:rPr>
              <a:t>&lt;PID_DATA&gt;</a:t>
            </a:r>
            <a:endParaRPr lang="en-IN" sz="1400" b="1" dirty="0">
              <a:solidFill>
                <a:srgbClr val="FF0000"/>
              </a:solidFill>
            </a:endParaRPr>
          </a:p>
          <a:p>
            <a:pPr lvl="6"/>
            <a:r>
              <a:rPr lang="en-US" sz="1400" b="1" i="1" dirty="0">
                <a:solidFill>
                  <a:srgbClr val="FF0000"/>
                </a:solidFill>
              </a:rPr>
              <a:t>&lt;DATE_TIME /&gt;</a:t>
            </a:r>
            <a:endParaRPr lang="en-IN" sz="1400" b="1" dirty="0">
              <a:solidFill>
                <a:srgbClr val="FF0000"/>
              </a:solidFill>
            </a:endParaRPr>
          </a:p>
          <a:p>
            <a:pPr lvl="6"/>
            <a:r>
              <a:rPr lang="en-US" sz="1400" b="1" i="1" dirty="0">
                <a:solidFill>
                  <a:srgbClr val="FF0000"/>
                </a:solidFill>
              </a:rPr>
              <a:t>&lt;ID_TYPE /&gt;</a:t>
            </a:r>
            <a:endParaRPr lang="en-IN" sz="1400" b="1" dirty="0">
              <a:solidFill>
                <a:srgbClr val="FF0000"/>
              </a:solidFill>
            </a:endParaRPr>
          </a:p>
          <a:p>
            <a:pPr lvl="6"/>
            <a:r>
              <a:rPr lang="en-US" sz="1400" b="1" i="1" dirty="0">
                <a:solidFill>
                  <a:srgbClr val="FF0000"/>
                </a:solidFill>
              </a:rPr>
              <a:t>&lt;ID_NO /&gt;</a:t>
            </a:r>
            <a:endParaRPr lang="en-IN" sz="1400" b="1" dirty="0">
              <a:solidFill>
                <a:srgbClr val="FF0000"/>
              </a:solidFill>
            </a:endParaRPr>
          </a:p>
          <a:p>
            <a:pPr lvl="5"/>
            <a:r>
              <a:rPr lang="en-US" sz="1400" b="1" i="1" dirty="0">
                <a:solidFill>
                  <a:srgbClr val="FF0000"/>
                </a:solidFill>
              </a:rPr>
              <a:t>&lt;/PID_DATA&gt;</a:t>
            </a:r>
            <a:endParaRPr lang="en-IN" sz="1400" b="1" dirty="0">
              <a:solidFill>
                <a:srgbClr val="FF0000"/>
              </a:solidFill>
            </a:endParaRPr>
          </a:p>
          <a:p>
            <a:pPr lvl="4"/>
            <a:r>
              <a:rPr lang="en-US" sz="1400" b="1" i="1" dirty="0">
                <a:solidFill>
                  <a:srgbClr val="FF0000"/>
                </a:solidFill>
              </a:rPr>
              <a:t>&lt;/PID&gt;</a:t>
            </a:r>
          </a:p>
          <a:p>
            <a:r>
              <a:rPr lang="en-US" sz="1400" i="1" dirty="0"/>
              <a:t>	&lt;/CKYC_INQ&gt;</a:t>
            </a:r>
            <a:endParaRPr lang="en-IN" sz="1400" dirty="0"/>
          </a:p>
          <a:p>
            <a:r>
              <a:rPr lang="en-US" sz="1400" i="1" dirty="0"/>
              <a:t>&lt;/REQ_ROOT</a:t>
            </a:r>
            <a:endParaRPr lang="en-IN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 file</a:t>
            </a:r>
            <a:endParaRPr lang="en-US" dirty="0"/>
          </a:p>
        </p:txBody>
      </p:sp>
      <p:pic>
        <p:nvPicPr>
          <p:cNvPr id="1028" name="Picture 4" descr="Image result for key animated 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6FCFF"/>
              </a:clrFrom>
              <a:clrTo>
                <a:srgbClr val="F6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774" y="2206091"/>
            <a:ext cx="598590" cy="59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52449" y="2273968"/>
            <a:ext cx="4320000" cy="64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spcAft>
                <a:spcPts val="1000"/>
              </a:spcAft>
            </a:pPr>
            <a:r>
              <a:rPr lang="en-US" sz="1400" dirty="0"/>
              <a:t>Step 1: Generate a random 256 bit session </a:t>
            </a:r>
            <a:r>
              <a:rPr lang="en-US" sz="1400" dirty="0" smtClean="0"/>
              <a:t>key</a:t>
            </a:r>
            <a:endParaRPr lang="en-IN" sz="1400" dirty="0"/>
          </a:p>
        </p:txBody>
      </p:sp>
      <p:sp>
        <p:nvSpPr>
          <p:cNvPr id="10" name="Rectangle 9"/>
          <p:cNvSpPr/>
          <p:nvPr/>
        </p:nvSpPr>
        <p:spPr>
          <a:xfrm>
            <a:off x="4572000" y="2917677"/>
            <a:ext cx="4320000" cy="64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IN" sz="1400" dirty="0"/>
              <a:t>Step 2: </a:t>
            </a:r>
            <a:r>
              <a:rPr lang="en-US" sz="1400" dirty="0"/>
              <a:t>Encrypt PID </a:t>
            </a:r>
            <a:r>
              <a:rPr lang="en-US" sz="1400" dirty="0" smtClean="0"/>
              <a:t>using this session </a:t>
            </a:r>
            <a:r>
              <a:rPr lang="en-US" sz="1400" dirty="0"/>
              <a:t>key by AES </a:t>
            </a:r>
            <a:r>
              <a:rPr lang="en-US" sz="1400" dirty="0" smtClean="0"/>
              <a:t>algorithm</a:t>
            </a:r>
            <a:endParaRPr lang="en-IN" sz="1400" dirty="0"/>
          </a:p>
        </p:txBody>
      </p:sp>
      <p:sp>
        <p:nvSpPr>
          <p:cNvPr id="11" name="Rectangle 10"/>
          <p:cNvSpPr/>
          <p:nvPr/>
        </p:nvSpPr>
        <p:spPr>
          <a:xfrm>
            <a:off x="252000" y="3565677"/>
            <a:ext cx="4320000" cy="64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spcAft>
                <a:spcPts val="1000"/>
              </a:spcAft>
            </a:pPr>
            <a:r>
              <a:rPr lang="en-IN" sz="1400" dirty="0"/>
              <a:t>Step 3: </a:t>
            </a:r>
            <a:r>
              <a:rPr lang="en-US" sz="1400" dirty="0"/>
              <a:t>Encode the encrypted PID to Base64 string</a:t>
            </a:r>
            <a:endParaRPr lang="en-IN" sz="1400" dirty="0"/>
          </a:p>
        </p:txBody>
      </p:sp>
      <p:sp>
        <p:nvSpPr>
          <p:cNvPr id="12" name="Rectangle 11"/>
          <p:cNvSpPr/>
          <p:nvPr/>
        </p:nvSpPr>
        <p:spPr>
          <a:xfrm>
            <a:off x="4570069" y="4215673"/>
            <a:ext cx="4320000" cy="64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spcAft>
                <a:spcPts val="1000"/>
              </a:spcAft>
            </a:pPr>
            <a:r>
              <a:rPr lang="en-IN" sz="1400" dirty="0"/>
              <a:t>Step 4: </a:t>
            </a:r>
            <a:r>
              <a:rPr lang="en-US" sz="1400" dirty="0"/>
              <a:t>Encrypt the session key using public key provided by CERSAI using RSA </a:t>
            </a:r>
            <a:r>
              <a:rPr lang="en-US" sz="1400" dirty="0" smtClean="0"/>
              <a:t>algorithm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252000" y="4853096"/>
            <a:ext cx="4320000" cy="64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spcAft>
                <a:spcPts val="1000"/>
              </a:spcAft>
            </a:pPr>
            <a:r>
              <a:rPr lang="en-IN" sz="1400" dirty="0"/>
              <a:t>Step 5: </a:t>
            </a:r>
            <a:r>
              <a:rPr lang="en-US" sz="1400" dirty="0"/>
              <a:t>Encode the encrypted session key to Base64 string</a:t>
            </a:r>
            <a:endParaRPr lang="en-IN" sz="1400" dirty="0"/>
          </a:p>
        </p:txBody>
      </p:sp>
      <p:sp>
        <p:nvSpPr>
          <p:cNvPr id="14" name="Rectangle 13"/>
          <p:cNvSpPr/>
          <p:nvPr/>
        </p:nvSpPr>
        <p:spPr>
          <a:xfrm>
            <a:off x="4572000" y="5501096"/>
            <a:ext cx="4320000" cy="64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spcAft>
                <a:spcPts val="1000"/>
              </a:spcAft>
            </a:pPr>
            <a:r>
              <a:rPr lang="en-US" sz="1400" dirty="0"/>
              <a:t>Step 6: Add this encrypted and encoded session key in request </a:t>
            </a:r>
            <a:r>
              <a:rPr lang="en-US" sz="1400" dirty="0" smtClean="0"/>
              <a:t>xml</a:t>
            </a:r>
            <a:endParaRPr lang="en-IN" sz="1400" dirty="0"/>
          </a:p>
        </p:txBody>
      </p:sp>
      <p:sp>
        <p:nvSpPr>
          <p:cNvPr id="15" name="Rectangle 14"/>
          <p:cNvSpPr/>
          <p:nvPr/>
        </p:nvSpPr>
        <p:spPr>
          <a:xfrm>
            <a:off x="252000" y="6149096"/>
            <a:ext cx="4320000" cy="64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spcAft>
                <a:spcPts val="1000"/>
              </a:spcAft>
            </a:pPr>
            <a:r>
              <a:rPr lang="en-IN" sz="1400" dirty="0"/>
              <a:t>Step 7: </a:t>
            </a:r>
            <a:r>
              <a:rPr lang="en-US" sz="1400" dirty="0"/>
              <a:t>Sign entire request using FI's private </a:t>
            </a:r>
            <a:r>
              <a:rPr lang="en-US" sz="1400" dirty="0" smtClean="0"/>
              <a:t>key</a:t>
            </a:r>
            <a:endParaRPr lang="en-IN" sz="1400" dirty="0"/>
          </a:p>
        </p:txBody>
      </p:sp>
      <p:sp>
        <p:nvSpPr>
          <p:cNvPr id="3" name="Flowchart: Multidocument 2"/>
          <p:cNvSpPr/>
          <p:nvPr/>
        </p:nvSpPr>
        <p:spPr>
          <a:xfrm>
            <a:off x="2290088" y="1277962"/>
            <a:ext cx="630332" cy="350114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PID</a:t>
            </a:r>
            <a:endParaRPr lang="en-IN" dirty="0"/>
          </a:p>
        </p:txBody>
      </p:sp>
      <p:sp>
        <p:nvSpPr>
          <p:cNvPr id="4" name="Line Callout 2 3"/>
          <p:cNvSpPr/>
          <p:nvPr/>
        </p:nvSpPr>
        <p:spPr>
          <a:xfrm>
            <a:off x="438699" y="1352014"/>
            <a:ext cx="3451129" cy="672560"/>
          </a:xfrm>
          <a:prstGeom prst="borderCallout2">
            <a:avLst>
              <a:gd name="adj1" fmla="val 28700"/>
              <a:gd name="adj2" fmla="val 100663"/>
              <a:gd name="adj3" fmla="val 22853"/>
              <a:gd name="adj4" fmla="val 135250"/>
              <a:gd name="adj5" fmla="val 50734"/>
              <a:gd name="adj6" fmla="val 168350"/>
            </a:avLst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IN" sz="12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2180777"/>
            <a:ext cx="91440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4912689" y="3610306"/>
            <a:ext cx="3848710" cy="533714"/>
            <a:chOff x="4912689" y="3610306"/>
            <a:chExt cx="3848710" cy="533714"/>
          </a:xfrm>
        </p:grpSpPr>
        <p:pic>
          <p:nvPicPr>
            <p:cNvPr id="16" name="Picture 4" descr="Image result for decrypt data gif"/>
            <p:cNvPicPr>
              <a:picLocks noChangeAspect="1" noChangeArrowheads="1" noCrop="1"/>
            </p:cNvPicPr>
            <p:nvPr/>
          </p:nvPicPr>
          <p:blipFill>
            <a:blip r:embed="rId3" cstate="print">
              <a:clrChange>
                <a:clrFrom>
                  <a:srgbClr val="FEFFFC"/>
                </a:clrFrom>
                <a:clrTo>
                  <a:srgbClr val="FEFF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1889" y="3610306"/>
              <a:ext cx="2070310" cy="533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Flowchart: Multidocument 23"/>
            <p:cNvSpPr/>
            <p:nvPr/>
          </p:nvSpPr>
          <p:spPr>
            <a:xfrm>
              <a:off x="7873893" y="3661503"/>
              <a:ext cx="887506" cy="471420"/>
            </a:xfrm>
            <a:prstGeom prst="flowChartMultidocumen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1000" dirty="0" smtClean="0"/>
                <a:t>Encode String (PID)</a:t>
              </a:r>
              <a:endParaRPr lang="en-IN" sz="1000" dirty="0"/>
            </a:p>
          </p:txBody>
        </p:sp>
        <p:sp>
          <p:nvSpPr>
            <p:cNvPr id="25" name="Flowchart: Multidocument 24"/>
            <p:cNvSpPr/>
            <p:nvPr/>
          </p:nvSpPr>
          <p:spPr>
            <a:xfrm>
              <a:off x="4912689" y="3675516"/>
              <a:ext cx="889200" cy="468000"/>
            </a:xfrm>
            <a:prstGeom prst="flowChartMultidocumen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000" dirty="0" smtClean="0"/>
                <a:t>Encrypted PID</a:t>
              </a:r>
              <a:endParaRPr lang="en-IN" sz="1000" dirty="0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1654517" y="1616280"/>
            <a:ext cx="346365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100" dirty="0"/>
              <a:t>Search : ID &amp; Number</a:t>
            </a:r>
          </a:p>
          <a:p>
            <a:r>
              <a:rPr lang="en-IN" sz="1100" dirty="0"/>
              <a:t>Download : CKYC number &amp; Date of Birth </a:t>
            </a:r>
          </a:p>
        </p:txBody>
      </p:sp>
      <p:pic>
        <p:nvPicPr>
          <p:cNvPr id="28" name="Picture 4" descr="Image result for key animated 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6FCFF"/>
              </a:clrFrom>
              <a:clrTo>
                <a:srgbClr val="F6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103" y="1166652"/>
            <a:ext cx="598590" cy="59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4324583" y="1762964"/>
            <a:ext cx="133108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100" dirty="0" smtClean="0"/>
              <a:t>256 bit session Key</a:t>
            </a:r>
            <a:endParaRPr lang="en-IN" sz="1100" dirty="0"/>
          </a:p>
        </p:txBody>
      </p:sp>
      <p:pic>
        <p:nvPicPr>
          <p:cNvPr id="30" name="Picture 4" descr="Image result for key animated 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6FCFF"/>
              </a:clrFrom>
              <a:clrTo>
                <a:srgbClr val="F6FC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128" y="1152206"/>
            <a:ext cx="598590" cy="59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5916317" y="1749781"/>
            <a:ext cx="133108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100" dirty="0" smtClean="0"/>
              <a:t>CERSAI public </a:t>
            </a:r>
            <a:r>
              <a:rPr lang="en-IN" sz="1100" dirty="0" smtClean="0"/>
              <a:t>Key</a:t>
            </a:r>
            <a:endParaRPr lang="en-IN" sz="1100" dirty="0"/>
          </a:p>
        </p:txBody>
      </p:sp>
      <p:grpSp>
        <p:nvGrpSpPr>
          <p:cNvPr id="26" name="Group 25"/>
          <p:cNvGrpSpPr/>
          <p:nvPr/>
        </p:nvGrpSpPr>
        <p:grpSpPr>
          <a:xfrm rot="356608">
            <a:off x="346800" y="2724567"/>
            <a:ext cx="3921652" cy="935850"/>
            <a:chOff x="346276" y="2753568"/>
            <a:chExt cx="3921652" cy="935850"/>
          </a:xfrm>
        </p:grpSpPr>
        <p:grpSp>
          <p:nvGrpSpPr>
            <p:cNvPr id="9" name="Group 8"/>
            <p:cNvGrpSpPr/>
            <p:nvPr/>
          </p:nvGrpSpPr>
          <p:grpSpPr>
            <a:xfrm>
              <a:off x="346276" y="2873931"/>
              <a:ext cx="3921652" cy="815487"/>
              <a:chOff x="438699" y="2828778"/>
              <a:chExt cx="3921652" cy="815487"/>
            </a:xfrm>
          </p:grpSpPr>
          <p:pic>
            <p:nvPicPr>
              <p:cNvPr id="1026" name="Picture 2" descr="Image result for encrypt gif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8699" y="2828778"/>
                <a:ext cx="3921652" cy="8154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Flowchart: Multidocument 16"/>
              <p:cNvSpPr/>
              <p:nvPr/>
            </p:nvSpPr>
            <p:spPr>
              <a:xfrm>
                <a:off x="1892705" y="3048378"/>
                <a:ext cx="924360" cy="411556"/>
              </a:xfrm>
              <a:prstGeom prst="flowChartMultidocumen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1400" dirty="0" smtClean="0"/>
                  <a:t>PID</a:t>
                </a:r>
                <a:endParaRPr lang="en-IN" sz="1400" dirty="0"/>
              </a:p>
            </p:txBody>
          </p:sp>
        </p:grpSp>
        <p:pic>
          <p:nvPicPr>
            <p:cNvPr id="33" name="Picture 4" descr="Image result for key animated gif"/>
            <p:cNvPicPr>
              <a:picLocks noChangeAspect="1" noChangeArrowheads="1" noCrop="1"/>
            </p:cNvPicPr>
            <p:nvPr/>
          </p:nvPicPr>
          <p:blipFill>
            <a:blip r:embed="rId2" cstate="print">
              <a:clrChange>
                <a:clrFrom>
                  <a:srgbClr val="F6FCFF"/>
                </a:clrFrom>
                <a:clrTo>
                  <a:srgbClr val="F6FC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52617" y="2753568"/>
              <a:ext cx="696279" cy="4914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346276" y="4075994"/>
            <a:ext cx="3921652" cy="857574"/>
            <a:chOff x="346276" y="4075994"/>
            <a:chExt cx="3921652" cy="857574"/>
          </a:xfrm>
        </p:grpSpPr>
        <p:grpSp>
          <p:nvGrpSpPr>
            <p:cNvPr id="35" name="Group 34"/>
            <p:cNvGrpSpPr/>
            <p:nvPr/>
          </p:nvGrpSpPr>
          <p:grpSpPr>
            <a:xfrm rot="337744">
              <a:off x="346276" y="4118081"/>
              <a:ext cx="3921652" cy="815487"/>
              <a:chOff x="346276" y="2873931"/>
              <a:chExt cx="3921652" cy="815487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346276" y="2873931"/>
                <a:ext cx="3921652" cy="815487"/>
                <a:chOff x="438699" y="2828778"/>
                <a:chExt cx="3921652" cy="815487"/>
              </a:xfrm>
            </p:grpSpPr>
            <p:pic>
              <p:nvPicPr>
                <p:cNvPr id="39" name="Picture 2" descr="Image result for encrypt gif"/>
                <p:cNvPicPr>
                  <a:picLocks noChangeAspect="1" noChangeArrowheads="1" noCrop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8699" y="2828778"/>
                  <a:ext cx="3921652" cy="81548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0" name="Flowchart: Multidocument 39"/>
                <p:cNvSpPr/>
                <p:nvPr/>
              </p:nvSpPr>
              <p:spPr>
                <a:xfrm>
                  <a:off x="1812377" y="3056742"/>
                  <a:ext cx="1158215" cy="385834"/>
                </a:xfrm>
                <a:prstGeom prst="flowChartMultidocumen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N" sz="1400" dirty="0" smtClean="0"/>
                    <a:t>Encrypted </a:t>
                  </a:r>
                  <a:endParaRPr lang="en-IN" sz="1400" dirty="0"/>
                </a:p>
              </p:txBody>
            </p:sp>
          </p:grpSp>
          <p:pic>
            <p:nvPicPr>
              <p:cNvPr id="38" name="Picture 4" descr="Image result for key animated gif"/>
              <p:cNvPicPr>
                <a:picLocks noChangeAspect="1" noChangeArrowheads="1" noCrop="1"/>
              </p:cNvPicPr>
              <p:nvPr/>
            </p:nvPicPr>
            <p:blipFill>
              <a:blip r:embed="rId2" cstate="print">
                <a:clrChange>
                  <a:clrFrom>
                    <a:srgbClr val="F6FCFF"/>
                  </a:clrFrom>
                  <a:clrTo>
                    <a:srgbClr val="F6FC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00464" y="2915341"/>
                <a:ext cx="598590" cy="5985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1" name="Picture 4" descr="Image result for key animated gif"/>
            <p:cNvPicPr>
              <a:picLocks noChangeAspect="1" noChangeArrowheads="1" noCrop="1"/>
            </p:cNvPicPr>
            <p:nvPr/>
          </p:nvPicPr>
          <p:blipFill>
            <a:blip r:embed="rId2" cstate="print">
              <a:clrChange>
                <a:clrFrom>
                  <a:srgbClr val="F6FCFF"/>
                </a:clrFrom>
                <a:clrTo>
                  <a:srgbClr val="F6FC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30909" flipH="1">
              <a:off x="3325029" y="4075994"/>
              <a:ext cx="644126" cy="598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2" name="Group 51"/>
          <p:cNvGrpSpPr/>
          <p:nvPr/>
        </p:nvGrpSpPr>
        <p:grpSpPr>
          <a:xfrm>
            <a:off x="4912688" y="4804008"/>
            <a:ext cx="3848710" cy="639945"/>
            <a:chOff x="4912688" y="4804008"/>
            <a:chExt cx="3848710" cy="639945"/>
          </a:xfrm>
        </p:grpSpPr>
        <p:grpSp>
          <p:nvGrpSpPr>
            <p:cNvPr id="43" name="Group 42"/>
            <p:cNvGrpSpPr/>
            <p:nvPr/>
          </p:nvGrpSpPr>
          <p:grpSpPr>
            <a:xfrm>
              <a:off x="4912688" y="4910239"/>
              <a:ext cx="3848710" cy="533714"/>
              <a:chOff x="4912689" y="3610306"/>
              <a:chExt cx="3848710" cy="533714"/>
            </a:xfrm>
          </p:grpSpPr>
          <p:pic>
            <p:nvPicPr>
              <p:cNvPr id="44" name="Picture 4" descr="Image result for decrypt data gif"/>
              <p:cNvPicPr>
                <a:picLocks noChangeAspect="1" noChangeArrowheads="1" noCrop="1"/>
              </p:cNvPicPr>
              <p:nvPr/>
            </p:nvPicPr>
            <p:blipFill>
              <a:blip r:embed="rId3" cstate="print">
                <a:clrChange>
                  <a:clrFrom>
                    <a:srgbClr val="FEFFFC"/>
                  </a:clrFrom>
                  <a:clrTo>
                    <a:srgbClr val="FEFFFC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01889" y="3610306"/>
                <a:ext cx="2070310" cy="5337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5" name="Flowchart: Multidocument 44"/>
              <p:cNvSpPr/>
              <p:nvPr/>
            </p:nvSpPr>
            <p:spPr>
              <a:xfrm>
                <a:off x="7873893" y="3661503"/>
                <a:ext cx="887506" cy="471420"/>
              </a:xfrm>
              <a:prstGeom prst="flowChartMultidocumen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800" dirty="0" smtClean="0"/>
                  <a:t>Encode String </a:t>
                </a:r>
                <a:r>
                  <a:rPr lang="en-IN" sz="800" dirty="0" smtClean="0"/>
                  <a:t>(Session Key)</a:t>
                </a:r>
                <a:endParaRPr lang="en-IN" sz="800" dirty="0"/>
              </a:p>
            </p:txBody>
          </p:sp>
          <p:sp>
            <p:nvSpPr>
              <p:cNvPr id="46" name="Flowchart: Multidocument 45"/>
              <p:cNvSpPr/>
              <p:nvPr/>
            </p:nvSpPr>
            <p:spPr>
              <a:xfrm>
                <a:off x="4912689" y="3675516"/>
                <a:ext cx="889200" cy="468000"/>
              </a:xfrm>
              <a:prstGeom prst="flowChartMultidocumen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900" dirty="0" smtClean="0"/>
                  <a:t>Encrypted </a:t>
                </a:r>
                <a:r>
                  <a:rPr lang="en-IN" sz="900" dirty="0"/>
                  <a:t> </a:t>
                </a:r>
                <a:r>
                  <a:rPr lang="en-IN" sz="900" dirty="0" smtClean="0"/>
                  <a:t>Session Key</a:t>
                </a:r>
                <a:endParaRPr lang="en-IN" sz="900" dirty="0"/>
              </a:p>
            </p:txBody>
          </p:sp>
        </p:grpSp>
        <p:pic>
          <p:nvPicPr>
            <p:cNvPr id="47" name="Picture 4" descr="Image result for key animated gif"/>
            <p:cNvPicPr>
              <a:picLocks noChangeAspect="1" noChangeArrowheads="1" noCrop="1"/>
            </p:cNvPicPr>
            <p:nvPr/>
          </p:nvPicPr>
          <p:blipFill>
            <a:blip r:embed="rId2" cstate="print">
              <a:clrChange>
                <a:clrFrom>
                  <a:srgbClr val="F6FCFF"/>
                </a:clrFrom>
                <a:clrTo>
                  <a:srgbClr val="F6FC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37744">
              <a:off x="5235052" y="4804008"/>
              <a:ext cx="494703" cy="494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18" y="1301768"/>
            <a:ext cx="508233" cy="50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angle 49"/>
          <p:cNvSpPr/>
          <p:nvPr/>
        </p:nvSpPr>
        <p:spPr>
          <a:xfrm>
            <a:off x="258269" y="1796351"/>
            <a:ext cx="133108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100" dirty="0" smtClean="0"/>
              <a:t>XML Request file</a:t>
            </a:r>
            <a:endParaRPr lang="en-IN" sz="1100" dirty="0"/>
          </a:p>
        </p:txBody>
      </p:sp>
      <p:grpSp>
        <p:nvGrpSpPr>
          <p:cNvPr id="42" name="Group 41"/>
          <p:cNvGrpSpPr/>
          <p:nvPr/>
        </p:nvGrpSpPr>
        <p:grpSpPr>
          <a:xfrm>
            <a:off x="252000" y="5548976"/>
            <a:ext cx="2360794" cy="508233"/>
            <a:chOff x="441707" y="5548976"/>
            <a:chExt cx="2159464" cy="508233"/>
          </a:xfrm>
        </p:grpSpPr>
        <p:pic>
          <p:nvPicPr>
            <p:cNvPr id="51" name="Picture 8" descr="Related image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707" y="5548976"/>
              <a:ext cx="516236" cy="508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Folded Corner 33"/>
            <p:cNvSpPr/>
            <p:nvPr/>
          </p:nvSpPr>
          <p:spPr>
            <a:xfrm rot="16200000">
              <a:off x="1494047" y="4945037"/>
              <a:ext cx="454129" cy="1760118"/>
            </a:xfrm>
            <a:prstGeom prst="foldedCorner">
              <a:avLst>
                <a:gd name="adj" fmla="val 40548"/>
              </a:avLst>
            </a:prstGeom>
            <a:solidFill>
              <a:srgbClr val="EEEEEC"/>
            </a:solidFill>
            <a:ln>
              <a:solidFill>
                <a:srgbClr val="A7A8A4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687263" y="5598728"/>
            <a:ext cx="1685187" cy="415331"/>
            <a:chOff x="2687263" y="5636828"/>
            <a:chExt cx="1685187" cy="415331"/>
          </a:xfrm>
        </p:grpSpPr>
        <p:sp>
          <p:nvSpPr>
            <p:cNvPr id="53" name="Flowchart: Multidocument 52"/>
            <p:cNvSpPr/>
            <p:nvPr/>
          </p:nvSpPr>
          <p:spPr>
            <a:xfrm>
              <a:off x="2687263" y="5655460"/>
              <a:ext cx="799753" cy="396699"/>
            </a:xfrm>
            <a:prstGeom prst="flowChartMultidocumen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800" dirty="0" smtClean="0"/>
                <a:t>Encode String (PID)</a:t>
              </a:r>
              <a:endParaRPr lang="en-IN" sz="800" dirty="0"/>
            </a:p>
          </p:txBody>
        </p:sp>
        <p:sp>
          <p:nvSpPr>
            <p:cNvPr id="54" name="Flowchart: Multidocument 53"/>
            <p:cNvSpPr/>
            <p:nvPr/>
          </p:nvSpPr>
          <p:spPr>
            <a:xfrm>
              <a:off x="3561487" y="5636828"/>
              <a:ext cx="810963" cy="376536"/>
            </a:xfrm>
            <a:prstGeom prst="flowChartMultidocumen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800" dirty="0" smtClean="0"/>
                <a:t>Encode String (PID)</a:t>
              </a:r>
              <a:endParaRPr lang="en-IN" sz="800" dirty="0"/>
            </a:p>
          </p:txBody>
        </p:sp>
      </p:grpSp>
      <p:pic>
        <p:nvPicPr>
          <p:cNvPr id="57" name="Picture 4" descr="Image result for key animated 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6FCFF"/>
              </a:clrFrom>
              <a:clrTo>
                <a:srgbClr val="F6FC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120" y="1152127"/>
            <a:ext cx="598590" cy="59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Rectangle 57"/>
          <p:cNvSpPr/>
          <p:nvPr/>
        </p:nvSpPr>
        <p:spPr>
          <a:xfrm>
            <a:off x="7440988" y="1750187"/>
            <a:ext cx="133108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100" dirty="0" smtClean="0"/>
              <a:t>FI DSC Private Key</a:t>
            </a:r>
            <a:endParaRPr lang="en-IN" sz="1100" dirty="0"/>
          </a:p>
        </p:txBody>
      </p:sp>
      <p:grpSp>
        <p:nvGrpSpPr>
          <p:cNvPr id="49" name="Group 48"/>
          <p:cNvGrpSpPr/>
          <p:nvPr/>
        </p:nvGrpSpPr>
        <p:grpSpPr>
          <a:xfrm>
            <a:off x="5401463" y="6176474"/>
            <a:ext cx="2360794" cy="508233"/>
            <a:chOff x="5455467" y="6206239"/>
            <a:chExt cx="2360794" cy="508233"/>
          </a:xfrm>
        </p:grpSpPr>
        <p:grpSp>
          <p:nvGrpSpPr>
            <p:cNvPr id="59" name="Group 58"/>
            <p:cNvGrpSpPr/>
            <p:nvPr/>
          </p:nvGrpSpPr>
          <p:grpSpPr>
            <a:xfrm>
              <a:off x="5455467" y="6206239"/>
              <a:ext cx="2360794" cy="508233"/>
              <a:chOff x="441707" y="5548976"/>
              <a:chExt cx="2159464" cy="508233"/>
            </a:xfrm>
          </p:grpSpPr>
          <p:pic>
            <p:nvPicPr>
              <p:cNvPr id="60" name="Picture 8" descr="Related image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707" y="5548976"/>
                <a:ext cx="516236" cy="5082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1" name="Folded Corner 60"/>
              <p:cNvSpPr/>
              <p:nvPr/>
            </p:nvSpPr>
            <p:spPr>
              <a:xfrm rot="16200000">
                <a:off x="1494047" y="4945037"/>
                <a:ext cx="454129" cy="1760118"/>
              </a:xfrm>
              <a:prstGeom prst="foldedCorner">
                <a:avLst>
                  <a:gd name="adj" fmla="val 40548"/>
                </a:avLst>
              </a:prstGeom>
              <a:solidFill>
                <a:srgbClr val="EEEEEC"/>
              </a:solidFill>
              <a:ln>
                <a:solidFill>
                  <a:srgbClr val="A7A8A4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5940124" y="6263250"/>
              <a:ext cx="1685187" cy="415331"/>
              <a:chOff x="2687263" y="5636828"/>
              <a:chExt cx="1685187" cy="415331"/>
            </a:xfrm>
          </p:grpSpPr>
          <p:sp>
            <p:nvSpPr>
              <p:cNvPr id="63" name="Flowchart: Multidocument 62"/>
              <p:cNvSpPr/>
              <p:nvPr/>
            </p:nvSpPr>
            <p:spPr>
              <a:xfrm>
                <a:off x="2687263" y="5655460"/>
                <a:ext cx="799753" cy="396699"/>
              </a:xfrm>
              <a:prstGeom prst="flowChartMultidocumen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800" dirty="0" smtClean="0"/>
                  <a:t>Encode String (PID)</a:t>
                </a:r>
                <a:endParaRPr lang="en-IN" sz="800" dirty="0"/>
              </a:p>
            </p:txBody>
          </p:sp>
          <p:sp>
            <p:nvSpPr>
              <p:cNvPr id="64" name="Flowchart: Multidocument 63"/>
              <p:cNvSpPr/>
              <p:nvPr/>
            </p:nvSpPr>
            <p:spPr>
              <a:xfrm>
                <a:off x="3561487" y="5636828"/>
                <a:ext cx="810963" cy="376536"/>
              </a:xfrm>
              <a:prstGeom prst="flowChartMultidocumen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IN" sz="800" dirty="0" smtClean="0"/>
                  <a:t>Encode String (PID)</a:t>
                </a:r>
                <a:endParaRPr lang="en-IN" sz="800" dirty="0"/>
              </a:p>
            </p:txBody>
          </p:sp>
        </p:grpSp>
      </p:grpSp>
      <p:pic>
        <p:nvPicPr>
          <p:cNvPr id="66" name="Picture 4" descr="Image result for key animated 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6FCFF"/>
              </a:clrFrom>
              <a:clrTo>
                <a:srgbClr val="F6FC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135" y="6038527"/>
            <a:ext cx="598590" cy="59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18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-0.21216 0.00532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8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3" grpId="0" animBg="1"/>
      <p:bldP spid="22" grpId="0"/>
      <p:bldP spid="29" grpId="0"/>
      <p:bldP spid="31" grpId="0"/>
      <p:bldP spid="50" grpId="0"/>
      <p:bldP spid="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Flowchart: Multidocument 93"/>
          <p:cNvSpPr/>
          <p:nvPr/>
        </p:nvSpPr>
        <p:spPr>
          <a:xfrm>
            <a:off x="1947641" y="5650039"/>
            <a:ext cx="630332" cy="350114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PID</a:t>
            </a: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file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52449" y="2273968"/>
            <a:ext cx="4320000" cy="64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spcAft>
                <a:spcPts val="1000"/>
              </a:spcAft>
            </a:pPr>
            <a:r>
              <a:rPr lang="en-IN" sz="1400" dirty="0" smtClean="0"/>
              <a:t>Step 1: Verify response file signature </a:t>
            </a:r>
            <a:r>
              <a:rPr lang="en-IN" sz="1400" dirty="0"/>
              <a:t>using CERSAI’s public key. </a:t>
            </a:r>
            <a:endParaRPr lang="en-IN" sz="1400" dirty="0"/>
          </a:p>
        </p:txBody>
      </p:sp>
      <p:sp>
        <p:nvSpPr>
          <p:cNvPr id="10" name="Rectangle 9"/>
          <p:cNvSpPr/>
          <p:nvPr/>
        </p:nvSpPr>
        <p:spPr>
          <a:xfrm>
            <a:off x="4572000" y="2917677"/>
            <a:ext cx="4320000" cy="64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IN" sz="1400" dirty="0"/>
              <a:t>Step 2: </a:t>
            </a:r>
            <a:r>
              <a:rPr lang="en-US" sz="1400" dirty="0"/>
              <a:t>Parse key parameter from request message</a:t>
            </a:r>
            <a:endParaRPr lang="en-IN" sz="1400" dirty="0"/>
          </a:p>
        </p:txBody>
      </p:sp>
      <p:sp>
        <p:nvSpPr>
          <p:cNvPr id="11" name="Rectangle 10"/>
          <p:cNvSpPr/>
          <p:nvPr/>
        </p:nvSpPr>
        <p:spPr>
          <a:xfrm>
            <a:off x="252000" y="3565677"/>
            <a:ext cx="4320000" cy="64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spcAft>
                <a:spcPts val="1000"/>
              </a:spcAft>
            </a:pPr>
            <a:r>
              <a:rPr lang="en-IN" sz="1400" dirty="0"/>
              <a:t>Step 3: </a:t>
            </a:r>
            <a:r>
              <a:rPr lang="en-US" sz="1400" dirty="0"/>
              <a:t>Decode the session key from Base64 string</a:t>
            </a:r>
            <a:endParaRPr lang="en-IN" sz="1400" dirty="0"/>
          </a:p>
        </p:txBody>
      </p:sp>
      <p:sp>
        <p:nvSpPr>
          <p:cNvPr id="12" name="Rectangle 11"/>
          <p:cNvSpPr/>
          <p:nvPr/>
        </p:nvSpPr>
        <p:spPr>
          <a:xfrm>
            <a:off x="4570069" y="4215673"/>
            <a:ext cx="4320000" cy="64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spcAft>
                <a:spcPts val="1000"/>
              </a:spcAft>
            </a:pPr>
            <a:r>
              <a:rPr lang="en-IN" sz="1400" dirty="0"/>
              <a:t>Step 4: </a:t>
            </a:r>
            <a:r>
              <a:rPr lang="en-US" sz="1400" dirty="0" smtClean="0"/>
              <a:t>Decrypt encrypted session key </a:t>
            </a:r>
            <a:r>
              <a:rPr lang="en-US" sz="1400" dirty="0"/>
              <a:t>using FI’s private key with RSA </a:t>
            </a:r>
            <a:r>
              <a:rPr lang="en-US" sz="1400" dirty="0" smtClean="0"/>
              <a:t>algorithm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252000" y="4853096"/>
            <a:ext cx="4320000" cy="64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spcAft>
                <a:spcPts val="1000"/>
              </a:spcAft>
            </a:pPr>
            <a:r>
              <a:rPr lang="en-IN" sz="1400" dirty="0"/>
              <a:t>Step 5: </a:t>
            </a:r>
            <a:r>
              <a:rPr lang="en-IN" sz="1400" dirty="0"/>
              <a:t>Decode the PID from Base64 string</a:t>
            </a:r>
            <a:endParaRPr lang="en-IN" sz="1400" dirty="0"/>
          </a:p>
        </p:txBody>
      </p:sp>
      <p:sp>
        <p:nvSpPr>
          <p:cNvPr id="14" name="Rectangle 13"/>
          <p:cNvSpPr/>
          <p:nvPr/>
        </p:nvSpPr>
        <p:spPr>
          <a:xfrm>
            <a:off x="4572000" y="5501096"/>
            <a:ext cx="4320000" cy="64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spcAft>
                <a:spcPts val="1000"/>
              </a:spcAft>
            </a:pPr>
            <a:r>
              <a:rPr lang="en-US" sz="1400" dirty="0"/>
              <a:t>Step 6: </a:t>
            </a:r>
            <a:r>
              <a:rPr lang="en-IN" sz="1400" dirty="0"/>
              <a:t>Decrypt data using session key with AES </a:t>
            </a:r>
            <a:r>
              <a:rPr lang="en-IN" sz="1400" dirty="0" smtClean="0"/>
              <a:t>algorithm</a:t>
            </a:r>
            <a:endParaRPr lang="en-IN" sz="1400" dirty="0"/>
          </a:p>
        </p:txBody>
      </p:sp>
      <p:sp>
        <p:nvSpPr>
          <p:cNvPr id="3" name="Flowchart: Multidocument 2"/>
          <p:cNvSpPr/>
          <p:nvPr/>
        </p:nvSpPr>
        <p:spPr>
          <a:xfrm>
            <a:off x="6606537" y="1316014"/>
            <a:ext cx="630332" cy="350114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PID</a:t>
            </a:r>
            <a:endParaRPr lang="en-IN" dirty="0"/>
          </a:p>
        </p:txBody>
      </p:sp>
      <p:sp>
        <p:nvSpPr>
          <p:cNvPr id="4" name="Line Callout 2 3"/>
          <p:cNvSpPr/>
          <p:nvPr/>
        </p:nvSpPr>
        <p:spPr>
          <a:xfrm>
            <a:off x="438699" y="1352014"/>
            <a:ext cx="3451129" cy="672560"/>
          </a:xfrm>
          <a:prstGeom prst="borderCallout2">
            <a:avLst>
              <a:gd name="adj1" fmla="val 28700"/>
              <a:gd name="adj2" fmla="val 100663"/>
              <a:gd name="adj3" fmla="val 22853"/>
              <a:gd name="adj4" fmla="val 135250"/>
              <a:gd name="adj5" fmla="val 50734"/>
              <a:gd name="adj6" fmla="val 168350"/>
            </a:avLst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IN" sz="1200" dirty="0"/>
          </a:p>
        </p:txBody>
      </p:sp>
      <p:sp>
        <p:nvSpPr>
          <p:cNvPr id="22" name="Rectangle 21"/>
          <p:cNvSpPr/>
          <p:nvPr/>
        </p:nvSpPr>
        <p:spPr>
          <a:xfrm>
            <a:off x="6140008" y="1681729"/>
            <a:ext cx="346365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100" dirty="0" smtClean="0"/>
              <a:t>Response from CERSAI</a:t>
            </a:r>
            <a:endParaRPr lang="en-IN" sz="1100" dirty="0"/>
          </a:p>
        </p:txBody>
      </p:sp>
      <p:pic>
        <p:nvPicPr>
          <p:cNvPr id="28" name="Picture 4" descr="Image result for key animated 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6FCFF"/>
              </a:clrFrom>
              <a:clrTo>
                <a:srgbClr val="F6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923" y="1181016"/>
            <a:ext cx="598590" cy="59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3169403" y="1777328"/>
            <a:ext cx="133108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100" dirty="0" smtClean="0"/>
              <a:t>256 bit session Key</a:t>
            </a:r>
            <a:endParaRPr lang="en-IN" sz="1100" dirty="0"/>
          </a:p>
        </p:txBody>
      </p:sp>
      <p:pic>
        <p:nvPicPr>
          <p:cNvPr id="30" name="Picture 4" descr="Image result for key animated 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6FCFF"/>
              </a:clrFrom>
              <a:clrTo>
                <a:srgbClr val="F6FC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300" y="1190417"/>
            <a:ext cx="598590" cy="59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1732489" y="1787992"/>
            <a:ext cx="133108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100" dirty="0" smtClean="0"/>
              <a:t>CERSAI public </a:t>
            </a:r>
            <a:r>
              <a:rPr lang="en-IN" sz="1100" dirty="0" smtClean="0"/>
              <a:t>Key</a:t>
            </a:r>
            <a:endParaRPr lang="en-IN" sz="1100" dirty="0"/>
          </a:p>
        </p:txBody>
      </p:sp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18" y="1301768"/>
            <a:ext cx="508233" cy="50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angle 49"/>
          <p:cNvSpPr/>
          <p:nvPr/>
        </p:nvSpPr>
        <p:spPr>
          <a:xfrm>
            <a:off x="258269" y="1796351"/>
            <a:ext cx="133108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100" dirty="0" smtClean="0"/>
              <a:t>XML </a:t>
            </a:r>
            <a:r>
              <a:rPr lang="en-IN" sz="1100" dirty="0" smtClean="0"/>
              <a:t>Response </a:t>
            </a:r>
            <a:r>
              <a:rPr lang="en-IN" sz="1100" dirty="0" smtClean="0"/>
              <a:t>file</a:t>
            </a:r>
            <a:endParaRPr lang="en-IN" sz="1100" dirty="0"/>
          </a:p>
        </p:txBody>
      </p:sp>
      <p:grpSp>
        <p:nvGrpSpPr>
          <p:cNvPr id="42" name="Group 41"/>
          <p:cNvGrpSpPr/>
          <p:nvPr/>
        </p:nvGrpSpPr>
        <p:grpSpPr>
          <a:xfrm>
            <a:off x="62917" y="2982340"/>
            <a:ext cx="2360794" cy="508233"/>
            <a:chOff x="441707" y="5548976"/>
            <a:chExt cx="2159464" cy="508233"/>
          </a:xfrm>
        </p:grpSpPr>
        <p:pic>
          <p:nvPicPr>
            <p:cNvPr id="51" name="Picture 8" descr="Related image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707" y="5548976"/>
              <a:ext cx="516236" cy="508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Folded Corner 33"/>
            <p:cNvSpPr/>
            <p:nvPr/>
          </p:nvSpPr>
          <p:spPr>
            <a:xfrm rot="16200000">
              <a:off x="1494047" y="4945037"/>
              <a:ext cx="454129" cy="1760118"/>
            </a:xfrm>
            <a:prstGeom prst="foldedCorner">
              <a:avLst>
                <a:gd name="adj" fmla="val 40548"/>
              </a:avLst>
            </a:prstGeom>
            <a:solidFill>
              <a:srgbClr val="EEEEEC"/>
            </a:solidFill>
            <a:ln>
              <a:solidFill>
                <a:srgbClr val="A7A8A4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14408" y="3071192"/>
            <a:ext cx="1685187" cy="415331"/>
            <a:chOff x="2687263" y="5636828"/>
            <a:chExt cx="1685187" cy="415331"/>
          </a:xfrm>
        </p:grpSpPr>
        <p:sp>
          <p:nvSpPr>
            <p:cNvPr id="53" name="Flowchart: Multidocument 52"/>
            <p:cNvSpPr/>
            <p:nvPr/>
          </p:nvSpPr>
          <p:spPr>
            <a:xfrm>
              <a:off x="2687263" y="5655460"/>
              <a:ext cx="799753" cy="396699"/>
            </a:xfrm>
            <a:prstGeom prst="flowChartMultidocumen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800" dirty="0" smtClean="0"/>
                <a:t>Encode String (PID)</a:t>
              </a:r>
              <a:endParaRPr lang="en-IN" sz="800" dirty="0"/>
            </a:p>
          </p:txBody>
        </p:sp>
        <p:sp>
          <p:nvSpPr>
            <p:cNvPr id="54" name="Flowchart: Multidocument 53"/>
            <p:cNvSpPr/>
            <p:nvPr/>
          </p:nvSpPr>
          <p:spPr>
            <a:xfrm>
              <a:off x="3561487" y="5636828"/>
              <a:ext cx="810963" cy="376536"/>
            </a:xfrm>
            <a:prstGeom prst="flowChartMultidocumen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800" dirty="0" smtClean="0"/>
                <a:t>Encode String (PID)</a:t>
              </a:r>
              <a:endParaRPr lang="en-IN" sz="800" dirty="0"/>
            </a:p>
          </p:txBody>
        </p:sp>
      </p:grpSp>
      <p:pic>
        <p:nvPicPr>
          <p:cNvPr id="57" name="Picture 4" descr="Image result for key animated 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6FCFF"/>
              </a:clrFrom>
              <a:clrTo>
                <a:srgbClr val="F6FC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756" y="1179268"/>
            <a:ext cx="598590" cy="59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Rectangle 57"/>
          <p:cNvSpPr/>
          <p:nvPr/>
        </p:nvSpPr>
        <p:spPr>
          <a:xfrm>
            <a:off x="4550624" y="1777328"/>
            <a:ext cx="133108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100" dirty="0" smtClean="0"/>
              <a:t>FI DSC Private Key</a:t>
            </a:r>
            <a:endParaRPr lang="en-IN" sz="1100" dirty="0"/>
          </a:p>
        </p:txBody>
      </p:sp>
      <p:grpSp>
        <p:nvGrpSpPr>
          <p:cNvPr id="6" name="Group 5"/>
          <p:cNvGrpSpPr/>
          <p:nvPr/>
        </p:nvGrpSpPr>
        <p:grpSpPr>
          <a:xfrm>
            <a:off x="6511087" y="2152309"/>
            <a:ext cx="922175" cy="768898"/>
            <a:chOff x="6758395" y="2170069"/>
            <a:chExt cx="922175" cy="768898"/>
          </a:xfrm>
        </p:grpSpPr>
        <p:pic>
          <p:nvPicPr>
            <p:cNvPr id="69" name="Picture 8" descr="Related image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8663" y="2170069"/>
              <a:ext cx="621907" cy="621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mage result for key animated gif"/>
            <p:cNvPicPr>
              <a:picLocks noChangeAspect="1" noChangeArrowheads="1" noCrop="1"/>
            </p:cNvPicPr>
            <p:nvPr/>
          </p:nvPicPr>
          <p:blipFill>
            <a:blip r:embed="rId2" cstate="print">
              <a:clrChange>
                <a:clrFrom>
                  <a:srgbClr val="F6FCFF"/>
                </a:clrFrom>
                <a:clrTo>
                  <a:srgbClr val="F6FC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8395" y="2340377"/>
              <a:ext cx="598590" cy="598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0" name="Group 69"/>
          <p:cNvGrpSpPr/>
          <p:nvPr/>
        </p:nvGrpSpPr>
        <p:grpSpPr>
          <a:xfrm>
            <a:off x="4914382" y="3450513"/>
            <a:ext cx="3766618" cy="706940"/>
            <a:chOff x="4941043" y="4752302"/>
            <a:chExt cx="3766618" cy="706940"/>
          </a:xfrm>
        </p:grpSpPr>
        <p:grpSp>
          <p:nvGrpSpPr>
            <p:cNvPr id="71" name="Group 70"/>
            <p:cNvGrpSpPr/>
            <p:nvPr/>
          </p:nvGrpSpPr>
          <p:grpSpPr>
            <a:xfrm>
              <a:off x="4941043" y="4910239"/>
              <a:ext cx="3766618" cy="549003"/>
              <a:chOff x="4941044" y="3610306"/>
              <a:chExt cx="3766618" cy="549003"/>
            </a:xfrm>
          </p:grpSpPr>
          <p:pic>
            <p:nvPicPr>
              <p:cNvPr id="73" name="Picture 4" descr="Image result for decrypt data gif"/>
              <p:cNvPicPr>
                <a:picLocks noChangeAspect="1" noChangeArrowheads="1" noCrop="1"/>
              </p:cNvPicPr>
              <p:nvPr/>
            </p:nvPicPr>
            <p:blipFill>
              <a:blip r:embed="rId4" cstate="print">
                <a:clrChange>
                  <a:clrFrom>
                    <a:srgbClr val="FEFFFC"/>
                  </a:clrFrom>
                  <a:clrTo>
                    <a:srgbClr val="FEFFFC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01889" y="3610306"/>
                <a:ext cx="2070310" cy="5337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4" name="Flowchart: Multidocument 73"/>
              <p:cNvSpPr/>
              <p:nvPr/>
            </p:nvSpPr>
            <p:spPr>
              <a:xfrm>
                <a:off x="4941044" y="3687889"/>
                <a:ext cx="887506" cy="471420"/>
              </a:xfrm>
              <a:prstGeom prst="flowChartMultidocumen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800" dirty="0" smtClean="0"/>
                  <a:t>Encode String </a:t>
                </a:r>
                <a:r>
                  <a:rPr lang="en-IN" sz="800" dirty="0" smtClean="0"/>
                  <a:t>(Session Key)</a:t>
                </a:r>
                <a:endParaRPr lang="en-IN" sz="800" dirty="0"/>
              </a:p>
            </p:txBody>
          </p:sp>
          <p:sp>
            <p:nvSpPr>
              <p:cNvPr id="75" name="Flowchart: Multidocument 74"/>
              <p:cNvSpPr/>
              <p:nvPr/>
            </p:nvSpPr>
            <p:spPr>
              <a:xfrm>
                <a:off x="7818462" y="3623810"/>
                <a:ext cx="889200" cy="468000"/>
              </a:xfrm>
              <a:prstGeom prst="flowChartMultidocumen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900" dirty="0" smtClean="0"/>
                  <a:t>Encrypted </a:t>
                </a:r>
                <a:r>
                  <a:rPr lang="en-IN" sz="900" dirty="0"/>
                  <a:t> </a:t>
                </a:r>
                <a:r>
                  <a:rPr lang="en-IN" sz="900" dirty="0" smtClean="0"/>
                  <a:t>Session Key</a:t>
                </a:r>
                <a:endParaRPr lang="en-IN" sz="900" dirty="0"/>
              </a:p>
            </p:txBody>
          </p:sp>
        </p:grpSp>
        <p:pic>
          <p:nvPicPr>
            <p:cNvPr id="72" name="Picture 4" descr="Image result for key animated gif"/>
            <p:cNvPicPr>
              <a:picLocks noChangeAspect="1" noChangeArrowheads="1" noCrop="1"/>
            </p:cNvPicPr>
            <p:nvPr/>
          </p:nvPicPr>
          <p:blipFill>
            <a:blip r:embed="rId2" cstate="print">
              <a:clrChange>
                <a:clrFrom>
                  <a:srgbClr val="F6FCFF"/>
                </a:clrFrom>
                <a:clrTo>
                  <a:srgbClr val="F6FC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37744">
              <a:off x="8140825" y="4752302"/>
              <a:ext cx="494703" cy="494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6" name="Group 75"/>
          <p:cNvGrpSpPr/>
          <p:nvPr/>
        </p:nvGrpSpPr>
        <p:grpSpPr>
          <a:xfrm>
            <a:off x="346276" y="4075994"/>
            <a:ext cx="3921652" cy="857574"/>
            <a:chOff x="346276" y="4075994"/>
            <a:chExt cx="3921652" cy="857574"/>
          </a:xfrm>
        </p:grpSpPr>
        <p:grpSp>
          <p:nvGrpSpPr>
            <p:cNvPr id="77" name="Group 76"/>
            <p:cNvGrpSpPr/>
            <p:nvPr/>
          </p:nvGrpSpPr>
          <p:grpSpPr>
            <a:xfrm rot="337744">
              <a:off x="346276" y="4118081"/>
              <a:ext cx="3921652" cy="815487"/>
              <a:chOff x="346276" y="2873931"/>
              <a:chExt cx="3921652" cy="815487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346276" y="2873931"/>
                <a:ext cx="3921652" cy="815487"/>
                <a:chOff x="438699" y="2828778"/>
                <a:chExt cx="3921652" cy="815487"/>
              </a:xfrm>
            </p:grpSpPr>
            <p:pic>
              <p:nvPicPr>
                <p:cNvPr id="81" name="Picture 2" descr="Image result for encrypt gif"/>
                <p:cNvPicPr>
                  <a:picLocks noChangeAspect="1" noChangeArrowheads="1" noCrop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8699" y="2828778"/>
                  <a:ext cx="3921652" cy="81548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82" name="Flowchart: Multidocument 81"/>
                <p:cNvSpPr/>
                <p:nvPr/>
              </p:nvSpPr>
              <p:spPr>
                <a:xfrm>
                  <a:off x="1812377" y="3056742"/>
                  <a:ext cx="1158215" cy="385834"/>
                </a:xfrm>
                <a:prstGeom prst="flowChartMultidocumen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N" sz="1400" dirty="0" smtClean="0"/>
                    <a:t>Encrypted </a:t>
                  </a:r>
                  <a:endParaRPr lang="en-IN" sz="1400" dirty="0"/>
                </a:p>
              </p:txBody>
            </p:sp>
          </p:grpSp>
          <p:pic>
            <p:nvPicPr>
              <p:cNvPr id="80" name="Picture 4" descr="Image result for key animated gif"/>
              <p:cNvPicPr>
                <a:picLocks noChangeAspect="1" noChangeArrowheads="1" noCrop="1"/>
              </p:cNvPicPr>
              <p:nvPr/>
            </p:nvPicPr>
            <p:blipFill>
              <a:blip r:embed="rId2" cstate="print">
                <a:clrChange>
                  <a:clrFrom>
                    <a:srgbClr val="F6FCFF"/>
                  </a:clrFrom>
                  <a:clrTo>
                    <a:srgbClr val="F6FC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00464" y="2915341"/>
                <a:ext cx="598590" cy="5985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78" name="Picture 4" descr="Image result for key animated gif"/>
            <p:cNvPicPr>
              <a:picLocks noChangeAspect="1" noChangeArrowheads="1" noCrop="1"/>
            </p:cNvPicPr>
            <p:nvPr/>
          </p:nvPicPr>
          <p:blipFill>
            <a:blip r:embed="rId2" cstate="print">
              <a:clrChange>
                <a:clrFrom>
                  <a:srgbClr val="F6FCFF"/>
                </a:clrFrom>
                <a:clrTo>
                  <a:srgbClr val="F6FCFF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30909" flipH="1">
              <a:off x="3325029" y="4075994"/>
              <a:ext cx="644126" cy="598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3" name="Group 82"/>
          <p:cNvGrpSpPr/>
          <p:nvPr/>
        </p:nvGrpSpPr>
        <p:grpSpPr>
          <a:xfrm>
            <a:off x="4901046" y="4907383"/>
            <a:ext cx="3818671" cy="536126"/>
            <a:chOff x="4918530" y="3610306"/>
            <a:chExt cx="3818671" cy="536126"/>
          </a:xfrm>
        </p:grpSpPr>
        <p:pic>
          <p:nvPicPr>
            <p:cNvPr id="84" name="Picture 4" descr="Image result for decrypt data gif"/>
            <p:cNvPicPr>
              <a:picLocks noChangeAspect="1" noChangeArrowheads="1" noCrop="1"/>
            </p:cNvPicPr>
            <p:nvPr/>
          </p:nvPicPr>
          <p:blipFill>
            <a:blip r:embed="rId4" cstate="print">
              <a:clrChange>
                <a:clrFrom>
                  <a:srgbClr val="FEFFFC"/>
                </a:clrFrom>
                <a:clrTo>
                  <a:srgbClr val="FEFF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1889" y="3610306"/>
              <a:ext cx="2070310" cy="533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Flowchart: Multidocument 84"/>
            <p:cNvSpPr/>
            <p:nvPr/>
          </p:nvSpPr>
          <p:spPr>
            <a:xfrm>
              <a:off x="4918530" y="3675012"/>
              <a:ext cx="887506" cy="471420"/>
            </a:xfrm>
            <a:prstGeom prst="flowChartMultidocumen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1000" dirty="0" smtClean="0"/>
                <a:t>Encode String (PID)</a:t>
              </a:r>
              <a:endParaRPr lang="en-IN" sz="1000" dirty="0"/>
            </a:p>
          </p:txBody>
        </p:sp>
        <p:sp>
          <p:nvSpPr>
            <p:cNvPr id="86" name="Flowchart: Multidocument 85"/>
            <p:cNvSpPr/>
            <p:nvPr/>
          </p:nvSpPr>
          <p:spPr>
            <a:xfrm>
              <a:off x="7848001" y="3634032"/>
              <a:ext cx="889200" cy="468000"/>
            </a:xfrm>
            <a:prstGeom prst="flowChartMultidocumen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000" dirty="0" smtClean="0"/>
                <a:t>Encrypted PID</a:t>
              </a:r>
              <a:endParaRPr lang="en-IN" sz="1000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346276" y="5373738"/>
            <a:ext cx="3921652" cy="857574"/>
            <a:chOff x="346276" y="4075994"/>
            <a:chExt cx="3921652" cy="857574"/>
          </a:xfrm>
        </p:grpSpPr>
        <p:grpSp>
          <p:nvGrpSpPr>
            <p:cNvPr id="90" name="Group 89"/>
            <p:cNvGrpSpPr/>
            <p:nvPr/>
          </p:nvGrpSpPr>
          <p:grpSpPr>
            <a:xfrm rot="337744">
              <a:off x="346276" y="4118081"/>
              <a:ext cx="3921652" cy="815487"/>
              <a:chOff x="438699" y="2828778"/>
              <a:chExt cx="3921652" cy="815487"/>
            </a:xfrm>
          </p:grpSpPr>
          <p:pic>
            <p:nvPicPr>
              <p:cNvPr id="92" name="Picture 2" descr="Image result for encrypt gif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8699" y="2828778"/>
                <a:ext cx="3921652" cy="8154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3" name="Flowchart: Multidocument 92"/>
              <p:cNvSpPr/>
              <p:nvPr/>
            </p:nvSpPr>
            <p:spPr>
              <a:xfrm>
                <a:off x="1812377" y="3056742"/>
                <a:ext cx="1158215" cy="385834"/>
              </a:xfrm>
              <a:prstGeom prst="flowChartMultidocumen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1050" dirty="0" smtClean="0"/>
                  <a:t>Encrypted </a:t>
                </a:r>
                <a:r>
                  <a:rPr lang="en-IN" sz="1050" dirty="0" smtClean="0"/>
                  <a:t> PID</a:t>
                </a:r>
                <a:endParaRPr lang="en-IN" sz="1400" dirty="0"/>
              </a:p>
            </p:txBody>
          </p:sp>
        </p:grpSp>
        <p:pic>
          <p:nvPicPr>
            <p:cNvPr id="89" name="Picture 4" descr="Image result for key animated gif"/>
            <p:cNvPicPr>
              <a:picLocks noChangeAspect="1" noChangeArrowheads="1" noCrop="1"/>
            </p:cNvPicPr>
            <p:nvPr/>
          </p:nvPicPr>
          <p:blipFill>
            <a:blip r:embed="rId2" cstate="print">
              <a:clrChange>
                <a:clrFrom>
                  <a:srgbClr val="F6FCFF"/>
                </a:clrFrom>
                <a:clrTo>
                  <a:srgbClr val="F6FCFF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30909" flipH="1">
              <a:off x="3325029" y="4075994"/>
              <a:ext cx="644126" cy="598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7" name="Straight Connector 6"/>
          <p:cNvCxnSpPr/>
          <p:nvPr/>
        </p:nvCxnSpPr>
        <p:spPr>
          <a:xfrm>
            <a:off x="18338" y="2081633"/>
            <a:ext cx="91440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Line Callout 1 4"/>
          <p:cNvSpPr/>
          <p:nvPr/>
        </p:nvSpPr>
        <p:spPr>
          <a:xfrm>
            <a:off x="105590" y="2256180"/>
            <a:ext cx="8890068" cy="4563859"/>
          </a:xfrm>
          <a:prstGeom prst="borderCallout1">
            <a:avLst>
              <a:gd name="adj1" fmla="val 176"/>
              <a:gd name="adj2" fmla="val 48753"/>
              <a:gd name="adj3" fmla="val -7913"/>
              <a:gd name="adj4" fmla="val 1183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300" i="1" dirty="0"/>
              <a:t>&lt;REQ_ROOT&gt;</a:t>
            </a:r>
            <a:endParaRPr lang="en-IN" sz="1300" dirty="0"/>
          </a:p>
          <a:p>
            <a:r>
              <a:rPr lang="en-US" sz="1300" i="1" dirty="0"/>
              <a:t>	&lt;HEADER&gt;</a:t>
            </a:r>
            <a:endParaRPr lang="en-IN" sz="1300" dirty="0"/>
          </a:p>
          <a:p>
            <a:r>
              <a:rPr lang="en-US" sz="1300" i="1" dirty="0"/>
              <a:t>		&lt;FI_CODE&gt;</a:t>
            </a:r>
            <a:r>
              <a:rPr lang="en-US" sz="1300" b="1" i="1" dirty="0"/>
              <a:t>IN0001</a:t>
            </a:r>
            <a:r>
              <a:rPr lang="en-US" sz="1300" i="1" dirty="0"/>
              <a:t>&lt;/FI_CODE&gt;</a:t>
            </a:r>
            <a:endParaRPr lang="en-IN" sz="1300" dirty="0"/>
          </a:p>
          <a:p>
            <a:r>
              <a:rPr lang="en-US" sz="1300" i="1" dirty="0"/>
              <a:t>		&lt;REQUEST_ID&gt;</a:t>
            </a:r>
            <a:r>
              <a:rPr lang="en-US" sz="1300" b="1" i="1" dirty="0"/>
              <a:t>02</a:t>
            </a:r>
            <a:r>
              <a:rPr lang="en-US" sz="1300" i="1" dirty="0"/>
              <a:t>&lt;REQUEST_ID /&gt;</a:t>
            </a:r>
          </a:p>
          <a:p>
            <a:r>
              <a:rPr lang="en-US" sz="1300" i="1" dirty="0"/>
              <a:t>		&lt;VERSION&gt;1.0&lt;/VERSION&gt;</a:t>
            </a:r>
            <a:endParaRPr lang="en-IN" sz="1300" dirty="0"/>
          </a:p>
          <a:p>
            <a:r>
              <a:rPr lang="en-US" sz="1300" i="1" dirty="0"/>
              <a:t>	&lt;/HEADER&gt;</a:t>
            </a:r>
          </a:p>
          <a:p>
            <a:r>
              <a:rPr lang="en-US" sz="1300" i="1" dirty="0"/>
              <a:t>	&lt;CKYC_INQ&gt;</a:t>
            </a:r>
            <a:endParaRPr lang="en-IN" sz="1300" dirty="0"/>
          </a:p>
          <a:p>
            <a:r>
              <a:rPr lang="en-US" sz="1300" i="1" dirty="0"/>
              <a:t>		&lt;SESSION_KEY&gt; &lt;/REQUEST_ID&gt;</a:t>
            </a:r>
            <a:endParaRPr lang="en-IN" sz="1300" dirty="0"/>
          </a:p>
          <a:p>
            <a:pPr lvl="4"/>
            <a:r>
              <a:rPr lang="en-US" sz="1300" b="1" i="1" dirty="0" smtClean="0">
                <a:solidFill>
                  <a:srgbClr val="FF0000"/>
                </a:solidFill>
              </a:rPr>
              <a:t>&lt;PID&gt;</a:t>
            </a:r>
            <a:endParaRPr lang="en-IN" sz="1300" b="1" dirty="0" smtClean="0">
              <a:solidFill>
                <a:srgbClr val="FF0000"/>
              </a:solidFill>
            </a:endParaRPr>
          </a:p>
          <a:p>
            <a:pPr lvl="5"/>
            <a:r>
              <a:rPr lang="en-US" sz="1300" b="1" i="1" dirty="0" smtClean="0">
                <a:solidFill>
                  <a:srgbClr val="FF0000"/>
                </a:solidFill>
              </a:rPr>
              <a:t>&lt;PID_DATA&gt;</a:t>
            </a:r>
            <a:endParaRPr lang="en-IN" sz="1300" b="1" dirty="0" smtClean="0">
              <a:solidFill>
                <a:srgbClr val="FF0000"/>
              </a:solidFill>
            </a:endParaRPr>
          </a:p>
          <a:p>
            <a:pPr lvl="6"/>
            <a:r>
              <a:rPr lang="en-US" sz="1300" b="1" i="1" dirty="0" smtClean="0">
                <a:solidFill>
                  <a:srgbClr val="FF0000"/>
                </a:solidFill>
              </a:rPr>
              <a:t>&lt;CKYC_NO /&gt;</a:t>
            </a:r>
            <a:endParaRPr lang="en-IN" sz="1300" b="1" dirty="0" smtClean="0">
              <a:solidFill>
                <a:srgbClr val="FF0000"/>
              </a:solidFill>
            </a:endParaRPr>
          </a:p>
          <a:p>
            <a:pPr lvl="6"/>
            <a:r>
              <a:rPr lang="en-US" sz="1300" b="1" i="1" dirty="0" smtClean="0">
                <a:solidFill>
                  <a:srgbClr val="FF0000"/>
                </a:solidFill>
              </a:rPr>
              <a:t>&lt;NAME /&gt;</a:t>
            </a:r>
            <a:endParaRPr lang="en-IN" sz="1300" b="1" dirty="0" smtClean="0">
              <a:solidFill>
                <a:srgbClr val="FF0000"/>
              </a:solidFill>
            </a:endParaRPr>
          </a:p>
          <a:p>
            <a:pPr lvl="6"/>
            <a:r>
              <a:rPr lang="en-US" sz="1300" b="1" i="1" dirty="0" smtClean="0">
                <a:solidFill>
                  <a:srgbClr val="FF0000"/>
                </a:solidFill>
              </a:rPr>
              <a:t>&lt;FATHERS_NAME /&gt;</a:t>
            </a:r>
            <a:endParaRPr lang="en-IN" sz="1300" b="1" dirty="0" smtClean="0">
              <a:solidFill>
                <a:srgbClr val="FF0000"/>
              </a:solidFill>
            </a:endParaRPr>
          </a:p>
          <a:p>
            <a:pPr lvl="6"/>
            <a:r>
              <a:rPr lang="en-US" sz="1300" b="1" i="1" dirty="0" smtClean="0">
                <a:solidFill>
                  <a:srgbClr val="FF0000"/>
                </a:solidFill>
              </a:rPr>
              <a:t>&lt;AGE /&gt;</a:t>
            </a:r>
            <a:endParaRPr lang="en-IN" sz="1300" b="1" dirty="0" smtClean="0">
              <a:solidFill>
                <a:srgbClr val="FF0000"/>
              </a:solidFill>
            </a:endParaRPr>
          </a:p>
          <a:p>
            <a:pPr lvl="6"/>
            <a:r>
              <a:rPr lang="en-US" sz="1300" b="1" i="1" dirty="0" smtClean="0">
                <a:solidFill>
                  <a:srgbClr val="FF0000"/>
                </a:solidFill>
              </a:rPr>
              <a:t>&lt;PHOTO /&gt;</a:t>
            </a:r>
            <a:endParaRPr lang="en-IN" sz="1300" b="1" dirty="0" smtClean="0">
              <a:solidFill>
                <a:srgbClr val="FF0000"/>
              </a:solidFill>
            </a:endParaRPr>
          </a:p>
          <a:p>
            <a:pPr lvl="6"/>
            <a:r>
              <a:rPr lang="en-US" sz="1300" b="1" i="1" dirty="0" smtClean="0">
                <a:solidFill>
                  <a:srgbClr val="FF0000"/>
                </a:solidFill>
              </a:rPr>
              <a:t>&lt;IMAGE_TYPE /&gt;</a:t>
            </a:r>
            <a:endParaRPr lang="en-IN" sz="1300" b="1" dirty="0" smtClean="0">
              <a:solidFill>
                <a:srgbClr val="FF0000"/>
              </a:solidFill>
            </a:endParaRPr>
          </a:p>
          <a:p>
            <a:pPr lvl="6"/>
            <a:r>
              <a:rPr lang="en-US" sz="1300" b="1" i="1" dirty="0" smtClean="0">
                <a:solidFill>
                  <a:srgbClr val="FF0000"/>
                </a:solidFill>
              </a:rPr>
              <a:t>&lt;KYC_DATE /&gt;</a:t>
            </a:r>
            <a:endParaRPr lang="en-IN" sz="1300" b="1" dirty="0" smtClean="0">
              <a:solidFill>
                <a:srgbClr val="FF0000"/>
              </a:solidFill>
            </a:endParaRPr>
          </a:p>
          <a:p>
            <a:pPr lvl="6"/>
            <a:r>
              <a:rPr lang="en-US" sz="1300" b="1" i="1" dirty="0" smtClean="0">
                <a:solidFill>
                  <a:srgbClr val="FF0000"/>
                </a:solidFill>
              </a:rPr>
              <a:t>&lt;UPDATED_DATE /&gt;</a:t>
            </a:r>
            <a:endParaRPr lang="en-IN" sz="1300" b="1" dirty="0" smtClean="0">
              <a:solidFill>
                <a:srgbClr val="FF0000"/>
              </a:solidFill>
            </a:endParaRPr>
          </a:p>
          <a:p>
            <a:pPr lvl="5"/>
            <a:r>
              <a:rPr lang="en-US" sz="1300" b="1" i="1" dirty="0" smtClean="0">
                <a:solidFill>
                  <a:srgbClr val="FF0000"/>
                </a:solidFill>
              </a:rPr>
              <a:t>&lt;/PID_DATA&gt;</a:t>
            </a:r>
            <a:endParaRPr lang="en-IN" sz="1300" b="1" dirty="0" smtClean="0">
              <a:solidFill>
                <a:srgbClr val="FF0000"/>
              </a:solidFill>
            </a:endParaRPr>
          </a:p>
          <a:p>
            <a:pPr lvl="4"/>
            <a:r>
              <a:rPr lang="en-US" sz="1300" b="1" i="1" dirty="0" smtClean="0">
                <a:solidFill>
                  <a:srgbClr val="FF0000"/>
                </a:solidFill>
              </a:rPr>
              <a:t>&lt;/PID&gt;</a:t>
            </a:r>
            <a:endParaRPr lang="en-IN" sz="1300" b="1" dirty="0" smtClean="0">
              <a:solidFill>
                <a:srgbClr val="FF0000"/>
              </a:solidFill>
            </a:endParaRPr>
          </a:p>
          <a:p>
            <a:r>
              <a:rPr lang="en-US" sz="1300" i="1" dirty="0" smtClean="0"/>
              <a:t>		&lt;ERROR /&gt;</a:t>
            </a:r>
            <a:endParaRPr lang="en-IN" sz="1300" dirty="0" smtClean="0"/>
          </a:p>
          <a:p>
            <a:pPr lvl="2"/>
            <a:r>
              <a:rPr lang="en-US" sz="1300" i="1" dirty="0" smtClean="0"/>
              <a:t>&lt;/</a:t>
            </a:r>
            <a:r>
              <a:rPr lang="en-US" sz="1300" i="1" dirty="0"/>
              <a:t>CKYC_INQ&gt;</a:t>
            </a:r>
            <a:endParaRPr lang="en-IN" sz="1300" dirty="0"/>
          </a:p>
          <a:p>
            <a:r>
              <a:rPr lang="en-US" sz="1300" i="1" dirty="0"/>
              <a:t>&lt;/REQ_ROOT&gt;</a:t>
            </a:r>
            <a:endParaRPr lang="en-IN" sz="1300" dirty="0"/>
          </a:p>
        </p:txBody>
      </p:sp>
      <p:sp>
        <p:nvSpPr>
          <p:cNvPr id="95" name="Line Callout 1 94"/>
          <p:cNvSpPr/>
          <p:nvPr/>
        </p:nvSpPr>
        <p:spPr>
          <a:xfrm>
            <a:off x="84011" y="2179132"/>
            <a:ext cx="8890068" cy="4610899"/>
          </a:xfrm>
          <a:prstGeom prst="borderCallout1">
            <a:avLst>
              <a:gd name="adj1" fmla="val 176"/>
              <a:gd name="adj2" fmla="val 48753"/>
              <a:gd name="adj3" fmla="val -7913"/>
              <a:gd name="adj4" fmla="val 1183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300" i="1" dirty="0"/>
              <a:t>&lt;REQ_ROOT&gt;</a:t>
            </a:r>
            <a:endParaRPr lang="en-IN" sz="1300" dirty="0"/>
          </a:p>
          <a:p>
            <a:r>
              <a:rPr lang="en-US" sz="1300" i="1" dirty="0"/>
              <a:t>	&lt;HEADER&gt;</a:t>
            </a:r>
            <a:endParaRPr lang="en-IN" sz="1300" dirty="0"/>
          </a:p>
          <a:p>
            <a:r>
              <a:rPr lang="en-US" sz="1300" i="1" dirty="0"/>
              <a:t>		&lt;FI_CODE&gt;</a:t>
            </a:r>
            <a:r>
              <a:rPr lang="en-US" sz="1300" b="1" i="1" dirty="0"/>
              <a:t>IN0001</a:t>
            </a:r>
            <a:r>
              <a:rPr lang="en-US" sz="1300" i="1" dirty="0"/>
              <a:t>&lt;/FI_CODE&gt;</a:t>
            </a:r>
            <a:endParaRPr lang="en-IN" sz="1300" dirty="0"/>
          </a:p>
          <a:p>
            <a:r>
              <a:rPr lang="en-US" sz="1300" i="1" dirty="0"/>
              <a:t>		&lt;REQUEST_ID&gt;</a:t>
            </a:r>
            <a:r>
              <a:rPr lang="en-US" sz="1300" b="1" i="1" dirty="0"/>
              <a:t>02</a:t>
            </a:r>
            <a:r>
              <a:rPr lang="en-US" sz="1300" i="1" dirty="0"/>
              <a:t>&lt;REQUEST_ID /&gt;</a:t>
            </a:r>
          </a:p>
          <a:p>
            <a:r>
              <a:rPr lang="en-US" sz="1300" i="1" dirty="0"/>
              <a:t>		&lt;VERSION&gt;1.0&lt;/VERSION&gt;</a:t>
            </a:r>
            <a:endParaRPr lang="en-IN" sz="1300" dirty="0"/>
          </a:p>
          <a:p>
            <a:r>
              <a:rPr lang="en-US" sz="1300" i="1" dirty="0"/>
              <a:t>	&lt;/HEADER&gt;</a:t>
            </a:r>
          </a:p>
          <a:p>
            <a:r>
              <a:rPr lang="en-US" sz="1300" i="1" dirty="0"/>
              <a:t>	&lt;CKYC_INQ&gt;</a:t>
            </a:r>
            <a:endParaRPr lang="en-IN" sz="1300" dirty="0"/>
          </a:p>
          <a:p>
            <a:r>
              <a:rPr lang="en-US" sz="1300" i="1" dirty="0"/>
              <a:t>		</a:t>
            </a:r>
            <a:r>
              <a:rPr lang="en-US" sz="1300" i="1" dirty="0">
                <a:solidFill>
                  <a:schemeClr val="accent5">
                    <a:lumMod val="75000"/>
                  </a:schemeClr>
                </a:solidFill>
              </a:rPr>
              <a:t>&lt;</a:t>
            </a:r>
            <a:r>
              <a:rPr lang="en-US" sz="1300" i="1" dirty="0" smtClean="0">
                <a:solidFill>
                  <a:schemeClr val="accent5">
                    <a:lumMod val="75000"/>
                  </a:schemeClr>
                </a:solidFill>
              </a:rPr>
              <a:t>SESSION_KEY&gt;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BDu4Zi02ct0kxehSJyiblRF7FsjyJc6e6FTzeXPXwmF5nCMypIXMDfxL+zTcopy++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</a:rPr>
              <a:t>6mZmXPCltIrJFM2f9GcP14aohnqDqIHyG7WJhGel6ipgwcKNEivrKbpBvzc5B3CCSDlh9WYUVj6V4</a:t>
            </a:r>
            <a:r>
              <a:rPr lang="en-US" sz="1300" i="1" dirty="0" smtClean="0">
                <a:solidFill>
                  <a:schemeClr val="accent5">
                    <a:lumMod val="75000"/>
                  </a:schemeClr>
                </a:solidFill>
              </a:rPr>
              <a:t>&lt;/</a:t>
            </a:r>
            <a:r>
              <a:rPr lang="en-US" sz="1300" i="1" dirty="0">
                <a:solidFill>
                  <a:schemeClr val="accent5">
                    <a:lumMod val="75000"/>
                  </a:schemeClr>
                </a:solidFill>
              </a:rPr>
              <a:t>REQUEST_ID&gt;</a:t>
            </a:r>
            <a:endParaRPr lang="en-IN" sz="1300" dirty="0">
              <a:solidFill>
                <a:schemeClr val="accent5">
                  <a:lumMod val="75000"/>
                </a:schemeClr>
              </a:solidFill>
            </a:endParaRPr>
          </a:p>
          <a:p>
            <a:pPr lvl="4"/>
            <a:r>
              <a:rPr lang="en-US" sz="1300" b="1" i="1" dirty="0" smtClean="0">
                <a:solidFill>
                  <a:srgbClr val="FF0000"/>
                </a:solidFill>
              </a:rPr>
              <a:t>&lt;PID&gt;</a:t>
            </a:r>
            <a:endParaRPr lang="en-IN" sz="1300" b="1" dirty="0" smtClean="0">
              <a:solidFill>
                <a:srgbClr val="FF0000"/>
              </a:solidFill>
            </a:endParaRPr>
          </a:p>
          <a:p>
            <a:pPr lvl="5"/>
            <a:r>
              <a:rPr lang="en-US" sz="1400" dirty="0">
                <a:solidFill>
                  <a:srgbClr val="FF0000"/>
                </a:solidFill>
              </a:rPr>
              <a:t>BDu4Zi02ct0kxehSJyiblRF7FsjyJc6e6FTzeXPXwmF5nCMypIXMDfxL+zTcopy++</a:t>
            </a:r>
            <a:r>
              <a:rPr lang="en-US" sz="1400" dirty="0" smtClean="0">
                <a:solidFill>
                  <a:srgbClr val="FF0000"/>
                </a:solidFill>
              </a:rPr>
              <a:t>6mZmXPCltIrJFM2f9GcP14aohnqDqIHyG7WJhGel6ipgwcKNEivrKbpBvzc5B3CCSDlh9WYUVj6V4</a:t>
            </a:r>
            <a:r>
              <a:rPr lang="en-US" sz="1400" dirty="0">
                <a:solidFill>
                  <a:srgbClr val="FF0000"/>
                </a:solidFill>
              </a:rPr>
              <a:t>BDu4Zi02ct0kxehSJyiblRF7FsjyJc6e6FTzeXPXwmF5nCMypIXMDfxL+zTcopy++</a:t>
            </a:r>
            <a:r>
              <a:rPr lang="en-US" sz="1400" dirty="0" smtClean="0">
                <a:solidFill>
                  <a:srgbClr val="FF0000"/>
                </a:solidFill>
              </a:rPr>
              <a:t>6mZmXPCltIrJFM2f9GcP14aohnqDqIHyG7WJhGel6ipgwcKNEivrKbpBvzc5B3CCSDlh9WYUVj6V4</a:t>
            </a:r>
            <a:r>
              <a:rPr lang="en-US" sz="1400" dirty="0">
                <a:solidFill>
                  <a:srgbClr val="FF0000"/>
                </a:solidFill>
              </a:rPr>
              <a:t>BDu4Zi02ct0kxehSJyiblRF7FsjyJc6e6FTzeXPXwmF5nCMypIXMDfxL+zTcopy++</a:t>
            </a:r>
            <a:r>
              <a:rPr lang="en-US" sz="1400" dirty="0" smtClean="0">
                <a:solidFill>
                  <a:srgbClr val="FF0000"/>
                </a:solidFill>
              </a:rPr>
              <a:t>6mZmXPCltIrJFM2f9GcP14aohnqDqIHyG7WJhGel6ipgwcKNEivrKbpBvzc5B3CCSDlh9WYUVj6V4</a:t>
            </a:r>
            <a:r>
              <a:rPr lang="en-US" sz="1400" dirty="0">
                <a:solidFill>
                  <a:srgbClr val="FF0000"/>
                </a:solidFill>
              </a:rPr>
              <a:t>BDu4Zi02ct0kxehSJyiblRF7FsjyJc6e6FTzeXPXwmF5nCMypIXMDfxL+zTcopy++</a:t>
            </a:r>
            <a:r>
              <a:rPr lang="en-US" sz="1400" dirty="0" smtClean="0">
                <a:solidFill>
                  <a:srgbClr val="FF0000"/>
                </a:solidFill>
              </a:rPr>
              <a:t>6mZmXPCltIrJFM2f9GcP14a</a:t>
            </a:r>
          </a:p>
          <a:p>
            <a:pPr lvl="4"/>
            <a:r>
              <a:rPr lang="en-US" sz="1400" b="1" dirty="0" smtClean="0">
                <a:solidFill>
                  <a:srgbClr val="FF0000"/>
                </a:solidFill>
              </a:rPr>
              <a:t>&lt;</a:t>
            </a:r>
            <a:r>
              <a:rPr lang="en-US" sz="1300" b="1" i="1" dirty="0" smtClean="0">
                <a:solidFill>
                  <a:srgbClr val="FF0000"/>
                </a:solidFill>
              </a:rPr>
              <a:t>/PID&gt;</a:t>
            </a:r>
            <a:endParaRPr lang="en-IN" sz="1300" b="1" dirty="0" smtClean="0">
              <a:solidFill>
                <a:srgbClr val="FF0000"/>
              </a:solidFill>
            </a:endParaRPr>
          </a:p>
          <a:p>
            <a:r>
              <a:rPr lang="en-US" sz="1300" i="1" dirty="0" smtClean="0"/>
              <a:t>		&lt;ERROR /&gt;</a:t>
            </a:r>
            <a:endParaRPr lang="en-IN" sz="1300" dirty="0" smtClean="0"/>
          </a:p>
          <a:p>
            <a:pPr lvl="2"/>
            <a:r>
              <a:rPr lang="en-US" sz="1300" i="1" dirty="0" smtClean="0"/>
              <a:t>&lt;/</a:t>
            </a:r>
            <a:r>
              <a:rPr lang="en-US" sz="1300" i="1" dirty="0"/>
              <a:t>CKYC_INQ&gt;</a:t>
            </a:r>
            <a:endParaRPr lang="en-IN" sz="1300" dirty="0"/>
          </a:p>
          <a:p>
            <a:r>
              <a:rPr lang="en-US" sz="1300" i="1" dirty="0"/>
              <a:t>&lt;/REQ_ROOT&gt;</a:t>
            </a:r>
            <a:endParaRPr lang="en-IN" sz="1300" dirty="0"/>
          </a:p>
        </p:txBody>
      </p:sp>
    </p:spTree>
    <p:extLst>
      <p:ext uri="{BB962C8B-B14F-4D97-AF65-F5344CB8AC3E}">
        <p14:creationId xmlns:p14="http://schemas.microsoft.com/office/powerpoint/2010/main" val="239899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0.23021 0.0041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10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07407E-6 L -0.16336 0.1037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7" y="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4" grpId="1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3" grpId="0" animBg="1"/>
      <p:bldP spid="22" grpId="0"/>
      <p:bldP spid="29" grpId="0"/>
      <p:bldP spid="31" grpId="0"/>
      <p:bldP spid="50" grpId="0"/>
      <p:bldP spid="58" grpId="0"/>
      <p:bldP spid="5" grpId="0" animBg="1"/>
      <p:bldP spid="5" grpId="1" animBg="1"/>
      <p:bldP spid="95" grpId="0" animBg="1"/>
      <p:bldP spid="9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1499</TotalTime>
  <Words>739</Words>
  <Application>Microsoft Office PowerPoint</Application>
  <PresentationFormat>On-screen Show (4:3)</PresentationFormat>
  <Paragraphs>199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SimSun</vt:lpstr>
      <vt:lpstr>Arial</vt:lpstr>
      <vt:lpstr>Calibri</vt:lpstr>
      <vt:lpstr>Calibri Light</vt:lpstr>
      <vt:lpstr>Courier New</vt:lpstr>
      <vt:lpstr>F</vt:lpstr>
      <vt:lpstr>Times New Roman</vt:lpstr>
      <vt:lpstr>Office Theme</vt:lpstr>
      <vt:lpstr>Application program interface (API)</vt:lpstr>
      <vt:lpstr>Background</vt:lpstr>
      <vt:lpstr>Application Programming Interface</vt:lpstr>
      <vt:lpstr>Application Programming Interface</vt:lpstr>
      <vt:lpstr>Pre-requisites</vt:lpstr>
      <vt:lpstr>Important points</vt:lpstr>
      <vt:lpstr>Service URL</vt:lpstr>
      <vt:lpstr>Request file</vt:lpstr>
      <vt:lpstr>Response file</vt:lpstr>
      <vt:lpstr>Error Messages</vt:lpstr>
      <vt:lpstr>Thank you!! </vt:lpstr>
    </vt:vector>
  </TitlesOfParts>
  <Company>NSE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KYC Batch Upload</dc:title>
  <dc:creator>Chetan Lulla (DDOTK)</dc:creator>
  <cp:lastModifiedBy>Chetan Lulla (DDOTK)</cp:lastModifiedBy>
  <cp:revision>106</cp:revision>
  <dcterms:created xsi:type="dcterms:W3CDTF">2016-10-22T04:57:00Z</dcterms:created>
  <dcterms:modified xsi:type="dcterms:W3CDTF">2017-03-29T09:55:14Z</dcterms:modified>
</cp:coreProperties>
</file>