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9" r:id="rId11"/>
    <p:sldId id="264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EB489F-F408-4CE1-B24A-6BCDD809F2F8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2BA2063D-E882-4009-93C8-6CD09E27D544}">
      <dgm:prSet phldrT="[Text]"/>
      <dgm:spPr/>
      <dgm:t>
        <a:bodyPr/>
        <a:lstStyle/>
        <a:p>
          <a:r>
            <a:rPr lang="en-IN" dirty="0" smtClean="0"/>
            <a:t>   </a:t>
          </a:r>
          <a:endParaRPr lang="en-IN" dirty="0"/>
        </a:p>
      </dgm:t>
    </dgm:pt>
    <dgm:pt modelId="{A7489307-5725-4EC2-8723-2FAFB0D9A5B8}" type="parTrans" cxnId="{9D135838-AA94-44E6-A6DA-4EF71A501AC3}">
      <dgm:prSet/>
      <dgm:spPr/>
      <dgm:t>
        <a:bodyPr/>
        <a:lstStyle/>
        <a:p>
          <a:endParaRPr lang="en-IN"/>
        </a:p>
      </dgm:t>
    </dgm:pt>
    <dgm:pt modelId="{A0A324F2-287A-440E-A900-8AD4B7ED5D1B}" type="sibTrans" cxnId="{9D135838-AA94-44E6-A6DA-4EF71A501AC3}">
      <dgm:prSet/>
      <dgm:spPr/>
      <dgm:t>
        <a:bodyPr/>
        <a:lstStyle/>
        <a:p>
          <a:endParaRPr lang="en-IN"/>
        </a:p>
      </dgm:t>
    </dgm:pt>
    <dgm:pt modelId="{B3E07B62-B2BC-4172-845C-D045C88E50F6}">
      <dgm:prSet phldrT="[Text]"/>
      <dgm:spPr/>
      <dgm:t>
        <a:bodyPr/>
        <a:lstStyle/>
        <a:p>
          <a:r>
            <a:rPr lang="en-IN" dirty="0" smtClean="0"/>
            <a:t>   </a:t>
          </a:r>
          <a:endParaRPr lang="en-IN" dirty="0"/>
        </a:p>
      </dgm:t>
    </dgm:pt>
    <dgm:pt modelId="{25B01CAC-32F4-450A-9C79-733F50AC0D80}" type="parTrans" cxnId="{6570DE6B-4483-48AF-AD9A-CACD3CFD0D1C}">
      <dgm:prSet/>
      <dgm:spPr/>
      <dgm:t>
        <a:bodyPr/>
        <a:lstStyle/>
        <a:p>
          <a:endParaRPr lang="en-IN"/>
        </a:p>
      </dgm:t>
    </dgm:pt>
    <dgm:pt modelId="{45650692-FE12-47DC-AE6F-BA055954C8E9}" type="sibTrans" cxnId="{6570DE6B-4483-48AF-AD9A-CACD3CFD0D1C}">
      <dgm:prSet/>
      <dgm:spPr/>
      <dgm:t>
        <a:bodyPr/>
        <a:lstStyle/>
        <a:p>
          <a:endParaRPr lang="en-IN"/>
        </a:p>
      </dgm:t>
    </dgm:pt>
    <dgm:pt modelId="{EBA9064A-E914-4CCD-B2DC-7C69A54F57DA}">
      <dgm:prSet phldrT="[Text]"/>
      <dgm:spPr/>
      <dgm:t>
        <a:bodyPr/>
        <a:lstStyle/>
        <a:p>
          <a:r>
            <a:rPr lang="en-IN" dirty="0" smtClean="0"/>
            <a:t>   </a:t>
          </a:r>
          <a:endParaRPr lang="en-IN" dirty="0"/>
        </a:p>
      </dgm:t>
    </dgm:pt>
    <dgm:pt modelId="{CC6BD151-71FE-46B8-9581-024B8725968D}" type="parTrans" cxnId="{8930736F-1F97-436A-9D73-CAABE3B38A94}">
      <dgm:prSet/>
      <dgm:spPr/>
      <dgm:t>
        <a:bodyPr/>
        <a:lstStyle/>
        <a:p>
          <a:endParaRPr lang="en-IN"/>
        </a:p>
      </dgm:t>
    </dgm:pt>
    <dgm:pt modelId="{5D55DAEC-7C51-46D3-84FC-0D5C75110D81}" type="sibTrans" cxnId="{8930736F-1F97-436A-9D73-CAABE3B38A94}">
      <dgm:prSet/>
      <dgm:spPr/>
      <dgm:t>
        <a:bodyPr/>
        <a:lstStyle/>
        <a:p>
          <a:endParaRPr lang="en-IN"/>
        </a:p>
      </dgm:t>
    </dgm:pt>
    <dgm:pt modelId="{9E522659-99CC-4FF4-BC2A-01F4010ECAC7}" type="pres">
      <dgm:prSet presAssocID="{07EB489F-F408-4CE1-B24A-6BCDD809F2F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BDA50F0-90A4-41B8-A5E8-15892A705818}" type="pres">
      <dgm:prSet presAssocID="{2BA2063D-E882-4009-93C8-6CD09E27D54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803A43C-D438-48D5-AAA6-3A31C3FBDB25}" type="pres">
      <dgm:prSet presAssocID="{2BA2063D-E882-4009-93C8-6CD09E27D544}" presName="gear1srcNode" presStyleLbl="node1" presStyleIdx="0" presStyleCnt="3"/>
      <dgm:spPr/>
      <dgm:t>
        <a:bodyPr/>
        <a:lstStyle/>
        <a:p>
          <a:endParaRPr lang="en-IN"/>
        </a:p>
      </dgm:t>
    </dgm:pt>
    <dgm:pt modelId="{6A6E9A38-681A-4FE8-B463-334BD77FEA90}" type="pres">
      <dgm:prSet presAssocID="{2BA2063D-E882-4009-93C8-6CD09E27D544}" presName="gear1dstNode" presStyleLbl="node1" presStyleIdx="0" presStyleCnt="3"/>
      <dgm:spPr/>
      <dgm:t>
        <a:bodyPr/>
        <a:lstStyle/>
        <a:p>
          <a:endParaRPr lang="en-IN"/>
        </a:p>
      </dgm:t>
    </dgm:pt>
    <dgm:pt modelId="{684B12F5-A32B-4246-B07A-60232D3892FE}" type="pres">
      <dgm:prSet presAssocID="{B3E07B62-B2BC-4172-845C-D045C88E50F6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FC2FBD7-B76C-4D40-9A58-D41819CD0207}" type="pres">
      <dgm:prSet presAssocID="{B3E07B62-B2BC-4172-845C-D045C88E50F6}" presName="gear2srcNode" presStyleLbl="node1" presStyleIdx="1" presStyleCnt="3"/>
      <dgm:spPr/>
      <dgm:t>
        <a:bodyPr/>
        <a:lstStyle/>
        <a:p>
          <a:endParaRPr lang="en-IN"/>
        </a:p>
      </dgm:t>
    </dgm:pt>
    <dgm:pt modelId="{25B75A82-B7E6-4653-B40F-F91BA96FE306}" type="pres">
      <dgm:prSet presAssocID="{B3E07B62-B2BC-4172-845C-D045C88E50F6}" presName="gear2dstNode" presStyleLbl="node1" presStyleIdx="1" presStyleCnt="3"/>
      <dgm:spPr/>
      <dgm:t>
        <a:bodyPr/>
        <a:lstStyle/>
        <a:p>
          <a:endParaRPr lang="en-IN"/>
        </a:p>
      </dgm:t>
    </dgm:pt>
    <dgm:pt modelId="{A6E31F9B-1521-48ED-909D-6F6AF8246A01}" type="pres">
      <dgm:prSet presAssocID="{EBA9064A-E914-4CCD-B2DC-7C69A54F57DA}" presName="gear3" presStyleLbl="node1" presStyleIdx="2" presStyleCnt="3"/>
      <dgm:spPr/>
      <dgm:t>
        <a:bodyPr/>
        <a:lstStyle/>
        <a:p>
          <a:endParaRPr lang="en-IN"/>
        </a:p>
      </dgm:t>
    </dgm:pt>
    <dgm:pt modelId="{7DAABEC7-D526-466D-B360-82450750D062}" type="pres">
      <dgm:prSet presAssocID="{EBA9064A-E914-4CCD-B2DC-7C69A54F57D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E429663-2A1F-4A6C-AB58-DDAC956B698C}" type="pres">
      <dgm:prSet presAssocID="{EBA9064A-E914-4CCD-B2DC-7C69A54F57DA}" presName="gear3srcNode" presStyleLbl="node1" presStyleIdx="2" presStyleCnt="3"/>
      <dgm:spPr/>
      <dgm:t>
        <a:bodyPr/>
        <a:lstStyle/>
        <a:p>
          <a:endParaRPr lang="en-IN"/>
        </a:p>
      </dgm:t>
    </dgm:pt>
    <dgm:pt modelId="{F579464A-3D42-45C7-AB75-1275C6D5B829}" type="pres">
      <dgm:prSet presAssocID="{EBA9064A-E914-4CCD-B2DC-7C69A54F57DA}" presName="gear3dstNode" presStyleLbl="node1" presStyleIdx="2" presStyleCnt="3"/>
      <dgm:spPr/>
      <dgm:t>
        <a:bodyPr/>
        <a:lstStyle/>
        <a:p>
          <a:endParaRPr lang="en-IN"/>
        </a:p>
      </dgm:t>
    </dgm:pt>
    <dgm:pt modelId="{C6EDECC0-9A08-4258-84D5-C22460CC6194}" type="pres">
      <dgm:prSet presAssocID="{A0A324F2-287A-440E-A900-8AD4B7ED5D1B}" presName="connector1" presStyleLbl="sibTrans2D1" presStyleIdx="0" presStyleCnt="3"/>
      <dgm:spPr/>
      <dgm:t>
        <a:bodyPr/>
        <a:lstStyle/>
        <a:p>
          <a:endParaRPr lang="en-IN"/>
        </a:p>
      </dgm:t>
    </dgm:pt>
    <dgm:pt modelId="{14A89EF7-C2ED-4D4A-ACEE-4C07AEC4B7F3}" type="pres">
      <dgm:prSet presAssocID="{45650692-FE12-47DC-AE6F-BA055954C8E9}" presName="connector2" presStyleLbl="sibTrans2D1" presStyleIdx="1" presStyleCnt="3"/>
      <dgm:spPr/>
      <dgm:t>
        <a:bodyPr/>
        <a:lstStyle/>
        <a:p>
          <a:endParaRPr lang="en-IN"/>
        </a:p>
      </dgm:t>
    </dgm:pt>
    <dgm:pt modelId="{097B1FC9-95C7-4AE4-97C7-D6820E365078}" type="pres">
      <dgm:prSet presAssocID="{5D55DAEC-7C51-46D3-84FC-0D5C75110D81}" presName="connector3" presStyleLbl="sibTrans2D1" presStyleIdx="2" presStyleCnt="3"/>
      <dgm:spPr/>
      <dgm:t>
        <a:bodyPr/>
        <a:lstStyle/>
        <a:p>
          <a:endParaRPr lang="en-IN"/>
        </a:p>
      </dgm:t>
    </dgm:pt>
  </dgm:ptLst>
  <dgm:cxnLst>
    <dgm:cxn modelId="{49A1A3E1-5DCC-4931-A8B6-A909757549B3}" type="presOf" srcId="{A0A324F2-287A-440E-A900-8AD4B7ED5D1B}" destId="{C6EDECC0-9A08-4258-84D5-C22460CC6194}" srcOrd="0" destOrd="0" presId="urn:microsoft.com/office/officeart/2005/8/layout/gear1"/>
    <dgm:cxn modelId="{CB340B17-11C0-46B4-B493-CCB0516BF4DD}" type="presOf" srcId="{EBA9064A-E914-4CCD-B2DC-7C69A54F57DA}" destId="{A6E31F9B-1521-48ED-909D-6F6AF8246A01}" srcOrd="0" destOrd="0" presId="urn:microsoft.com/office/officeart/2005/8/layout/gear1"/>
    <dgm:cxn modelId="{C3626580-9E0F-4768-8625-7351C49B2510}" type="presOf" srcId="{B3E07B62-B2BC-4172-845C-D045C88E50F6}" destId="{6FC2FBD7-B76C-4D40-9A58-D41819CD0207}" srcOrd="1" destOrd="0" presId="urn:microsoft.com/office/officeart/2005/8/layout/gear1"/>
    <dgm:cxn modelId="{907C4BA8-6DC6-4186-B010-84E8D7E7CB77}" type="presOf" srcId="{B3E07B62-B2BC-4172-845C-D045C88E50F6}" destId="{684B12F5-A32B-4246-B07A-60232D3892FE}" srcOrd="0" destOrd="0" presId="urn:microsoft.com/office/officeart/2005/8/layout/gear1"/>
    <dgm:cxn modelId="{C71B4DB9-47B7-4C7C-BEF5-D0A38C8AAC6B}" type="presOf" srcId="{2BA2063D-E882-4009-93C8-6CD09E27D544}" destId="{6803A43C-D438-48D5-AAA6-3A31C3FBDB25}" srcOrd="1" destOrd="0" presId="urn:microsoft.com/office/officeart/2005/8/layout/gear1"/>
    <dgm:cxn modelId="{8930736F-1F97-436A-9D73-CAABE3B38A94}" srcId="{07EB489F-F408-4CE1-B24A-6BCDD809F2F8}" destId="{EBA9064A-E914-4CCD-B2DC-7C69A54F57DA}" srcOrd="2" destOrd="0" parTransId="{CC6BD151-71FE-46B8-9581-024B8725968D}" sibTransId="{5D55DAEC-7C51-46D3-84FC-0D5C75110D81}"/>
    <dgm:cxn modelId="{3AFF42E8-A7C5-4D2D-8843-4EFFA91F8967}" type="presOf" srcId="{45650692-FE12-47DC-AE6F-BA055954C8E9}" destId="{14A89EF7-C2ED-4D4A-ACEE-4C07AEC4B7F3}" srcOrd="0" destOrd="0" presId="urn:microsoft.com/office/officeart/2005/8/layout/gear1"/>
    <dgm:cxn modelId="{E1B9C17E-53EC-4157-A3D4-2A816D256C4E}" type="presOf" srcId="{5D55DAEC-7C51-46D3-84FC-0D5C75110D81}" destId="{097B1FC9-95C7-4AE4-97C7-D6820E365078}" srcOrd="0" destOrd="0" presId="urn:microsoft.com/office/officeart/2005/8/layout/gear1"/>
    <dgm:cxn modelId="{D5B43526-0A30-4FF1-A783-CDCFC518227A}" type="presOf" srcId="{EBA9064A-E914-4CCD-B2DC-7C69A54F57DA}" destId="{F579464A-3D42-45C7-AB75-1275C6D5B829}" srcOrd="3" destOrd="0" presId="urn:microsoft.com/office/officeart/2005/8/layout/gear1"/>
    <dgm:cxn modelId="{4381376E-0DAA-45F8-8ED5-AE29E15826B5}" type="presOf" srcId="{2BA2063D-E882-4009-93C8-6CD09E27D544}" destId="{6A6E9A38-681A-4FE8-B463-334BD77FEA90}" srcOrd="2" destOrd="0" presId="urn:microsoft.com/office/officeart/2005/8/layout/gear1"/>
    <dgm:cxn modelId="{57635AA2-EA17-46EB-A89C-3C9B5F229D14}" type="presOf" srcId="{EBA9064A-E914-4CCD-B2DC-7C69A54F57DA}" destId="{BE429663-2A1F-4A6C-AB58-DDAC956B698C}" srcOrd="2" destOrd="0" presId="urn:microsoft.com/office/officeart/2005/8/layout/gear1"/>
    <dgm:cxn modelId="{94F5F31D-3F37-49C0-B113-8A7ABBFFF4C6}" type="presOf" srcId="{B3E07B62-B2BC-4172-845C-D045C88E50F6}" destId="{25B75A82-B7E6-4653-B40F-F91BA96FE306}" srcOrd="2" destOrd="0" presId="urn:microsoft.com/office/officeart/2005/8/layout/gear1"/>
    <dgm:cxn modelId="{6C6A967F-5B92-4F99-9E93-8B6DD1F5C25C}" type="presOf" srcId="{2BA2063D-E882-4009-93C8-6CD09E27D544}" destId="{DBDA50F0-90A4-41B8-A5E8-15892A705818}" srcOrd="0" destOrd="0" presId="urn:microsoft.com/office/officeart/2005/8/layout/gear1"/>
    <dgm:cxn modelId="{9D135838-AA94-44E6-A6DA-4EF71A501AC3}" srcId="{07EB489F-F408-4CE1-B24A-6BCDD809F2F8}" destId="{2BA2063D-E882-4009-93C8-6CD09E27D544}" srcOrd="0" destOrd="0" parTransId="{A7489307-5725-4EC2-8723-2FAFB0D9A5B8}" sibTransId="{A0A324F2-287A-440E-A900-8AD4B7ED5D1B}"/>
    <dgm:cxn modelId="{6570DE6B-4483-48AF-AD9A-CACD3CFD0D1C}" srcId="{07EB489F-F408-4CE1-B24A-6BCDD809F2F8}" destId="{B3E07B62-B2BC-4172-845C-D045C88E50F6}" srcOrd="1" destOrd="0" parTransId="{25B01CAC-32F4-450A-9C79-733F50AC0D80}" sibTransId="{45650692-FE12-47DC-AE6F-BA055954C8E9}"/>
    <dgm:cxn modelId="{3C4EC1CE-473B-4B72-B584-CCC57EACB30E}" type="presOf" srcId="{EBA9064A-E914-4CCD-B2DC-7C69A54F57DA}" destId="{7DAABEC7-D526-466D-B360-82450750D062}" srcOrd="1" destOrd="0" presId="urn:microsoft.com/office/officeart/2005/8/layout/gear1"/>
    <dgm:cxn modelId="{E95AD0C6-01FC-4A60-A3F2-82A1D4CC82EC}" type="presOf" srcId="{07EB489F-F408-4CE1-B24A-6BCDD809F2F8}" destId="{9E522659-99CC-4FF4-BC2A-01F4010ECAC7}" srcOrd="0" destOrd="0" presId="urn:microsoft.com/office/officeart/2005/8/layout/gear1"/>
    <dgm:cxn modelId="{20C7EA16-7CBA-4D70-B3AC-BC1ED62D58F9}" type="presParOf" srcId="{9E522659-99CC-4FF4-BC2A-01F4010ECAC7}" destId="{DBDA50F0-90A4-41B8-A5E8-15892A705818}" srcOrd="0" destOrd="0" presId="urn:microsoft.com/office/officeart/2005/8/layout/gear1"/>
    <dgm:cxn modelId="{54784C0F-7E5E-4F1C-97C9-F156F9EF3623}" type="presParOf" srcId="{9E522659-99CC-4FF4-BC2A-01F4010ECAC7}" destId="{6803A43C-D438-48D5-AAA6-3A31C3FBDB25}" srcOrd="1" destOrd="0" presId="urn:microsoft.com/office/officeart/2005/8/layout/gear1"/>
    <dgm:cxn modelId="{2BF71338-CA3B-40F1-839F-7165B688E14F}" type="presParOf" srcId="{9E522659-99CC-4FF4-BC2A-01F4010ECAC7}" destId="{6A6E9A38-681A-4FE8-B463-334BD77FEA90}" srcOrd="2" destOrd="0" presId="urn:microsoft.com/office/officeart/2005/8/layout/gear1"/>
    <dgm:cxn modelId="{56B0DE3D-BB76-4E31-BCDA-E5E411028C81}" type="presParOf" srcId="{9E522659-99CC-4FF4-BC2A-01F4010ECAC7}" destId="{684B12F5-A32B-4246-B07A-60232D3892FE}" srcOrd="3" destOrd="0" presId="urn:microsoft.com/office/officeart/2005/8/layout/gear1"/>
    <dgm:cxn modelId="{528A1B1B-5AAA-446F-8B65-EF05479014FE}" type="presParOf" srcId="{9E522659-99CC-4FF4-BC2A-01F4010ECAC7}" destId="{6FC2FBD7-B76C-4D40-9A58-D41819CD0207}" srcOrd="4" destOrd="0" presId="urn:microsoft.com/office/officeart/2005/8/layout/gear1"/>
    <dgm:cxn modelId="{93D9C849-CA33-42EE-BE42-F678F2FAB38D}" type="presParOf" srcId="{9E522659-99CC-4FF4-BC2A-01F4010ECAC7}" destId="{25B75A82-B7E6-4653-B40F-F91BA96FE306}" srcOrd="5" destOrd="0" presId="urn:microsoft.com/office/officeart/2005/8/layout/gear1"/>
    <dgm:cxn modelId="{F37ADA7B-1C59-4FA8-9D44-C932AC1FAB72}" type="presParOf" srcId="{9E522659-99CC-4FF4-BC2A-01F4010ECAC7}" destId="{A6E31F9B-1521-48ED-909D-6F6AF8246A01}" srcOrd="6" destOrd="0" presId="urn:microsoft.com/office/officeart/2005/8/layout/gear1"/>
    <dgm:cxn modelId="{1C110AF7-1DC0-4069-A16A-C634011EE750}" type="presParOf" srcId="{9E522659-99CC-4FF4-BC2A-01F4010ECAC7}" destId="{7DAABEC7-D526-466D-B360-82450750D062}" srcOrd="7" destOrd="0" presId="urn:microsoft.com/office/officeart/2005/8/layout/gear1"/>
    <dgm:cxn modelId="{336D9AF0-6510-42C4-8AB4-ACF567940A4E}" type="presParOf" srcId="{9E522659-99CC-4FF4-BC2A-01F4010ECAC7}" destId="{BE429663-2A1F-4A6C-AB58-DDAC956B698C}" srcOrd="8" destOrd="0" presId="urn:microsoft.com/office/officeart/2005/8/layout/gear1"/>
    <dgm:cxn modelId="{21950DF9-A853-44F6-BD89-2647756FB95F}" type="presParOf" srcId="{9E522659-99CC-4FF4-BC2A-01F4010ECAC7}" destId="{F579464A-3D42-45C7-AB75-1275C6D5B829}" srcOrd="9" destOrd="0" presId="urn:microsoft.com/office/officeart/2005/8/layout/gear1"/>
    <dgm:cxn modelId="{872935E2-8724-44B3-B144-B77F47F7630D}" type="presParOf" srcId="{9E522659-99CC-4FF4-BC2A-01F4010ECAC7}" destId="{C6EDECC0-9A08-4258-84D5-C22460CC6194}" srcOrd="10" destOrd="0" presId="urn:microsoft.com/office/officeart/2005/8/layout/gear1"/>
    <dgm:cxn modelId="{5CB0862E-13BB-4482-ADB4-26789A541FCD}" type="presParOf" srcId="{9E522659-99CC-4FF4-BC2A-01F4010ECAC7}" destId="{14A89EF7-C2ED-4D4A-ACEE-4C07AEC4B7F3}" srcOrd="11" destOrd="0" presId="urn:microsoft.com/office/officeart/2005/8/layout/gear1"/>
    <dgm:cxn modelId="{AA00F4E6-697E-46AB-991C-A970E326B408}" type="presParOf" srcId="{9E522659-99CC-4FF4-BC2A-01F4010ECAC7}" destId="{097B1FC9-95C7-4AE4-97C7-D6820E36507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A50F0-90A4-41B8-A5E8-15892A705818}">
      <dsp:nvSpPr>
        <dsp:cNvPr id="0" name=""/>
        <dsp:cNvSpPr/>
      </dsp:nvSpPr>
      <dsp:spPr>
        <a:xfrm>
          <a:off x="1011201" y="558344"/>
          <a:ext cx="682421" cy="682421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/>
            <a:t>   </a:t>
          </a:r>
          <a:endParaRPr lang="en-IN" sz="1400" kern="1200" dirty="0"/>
        </a:p>
      </dsp:txBody>
      <dsp:txXfrm>
        <a:off x="1148398" y="718198"/>
        <a:ext cx="408027" cy="350778"/>
      </dsp:txXfrm>
    </dsp:sp>
    <dsp:sp modelId="{684B12F5-A32B-4246-B07A-60232D3892FE}">
      <dsp:nvSpPr>
        <dsp:cNvPr id="0" name=""/>
        <dsp:cNvSpPr/>
      </dsp:nvSpPr>
      <dsp:spPr>
        <a:xfrm>
          <a:off x="614156" y="397045"/>
          <a:ext cx="496306" cy="49630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/>
            <a:t>   </a:t>
          </a:r>
          <a:endParaRPr lang="en-IN" sz="1400" kern="1200" dirty="0"/>
        </a:p>
      </dsp:txBody>
      <dsp:txXfrm>
        <a:off x="739103" y="522747"/>
        <a:ext cx="246412" cy="244902"/>
      </dsp:txXfrm>
    </dsp:sp>
    <dsp:sp modelId="{A6E31F9B-1521-48ED-909D-6F6AF8246A01}">
      <dsp:nvSpPr>
        <dsp:cNvPr id="0" name=""/>
        <dsp:cNvSpPr/>
      </dsp:nvSpPr>
      <dsp:spPr>
        <a:xfrm rot="20700000">
          <a:off x="892138" y="54644"/>
          <a:ext cx="486278" cy="486278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/>
            <a:t>   </a:t>
          </a:r>
          <a:endParaRPr lang="en-IN" sz="1400" kern="1200" dirty="0"/>
        </a:p>
      </dsp:txBody>
      <dsp:txXfrm rot="-20700000">
        <a:off x="998793" y="161299"/>
        <a:ext cx="272968" cy="272968"/>
      </dsp:txXfrm>
    </dsp:sp>
    <dsp:sp modelId="{C6EDECC0-9A08-4258-84D5-C22460CC6194}">
      <dsp:nvSpPr>
        <dsp:cNvPr id="0" name=""/>
        <dsp:cNvSpPr/>
      </dsp:nvSpPr>
      <dsp:spPr>
        <a:xfrm>
          <a:off x="931503" y="469700"/>
          <a:ext cx="873499" cy="873499"/>
        </a:xfrm>
        <a:prstGeom prst="circularArrow">
          <a:avLst>
            <a:gd name="adj1" fmla="val 4687"/>
            <a:gd name="adj2" fmla="val 299029"/>
            <a:gd name="adj3" fmla="val 2337304"/>
            <a:gd name="adj4" fmla="val 16322284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A89EF7-C2ED-4D4A-ACEE-4C07AEC4B7F3}">
      <dsp:nvSpPr>
        <dsp:cNvPr id="0" name=""/>
        <dsp:cNvSpPr/>
      </dsp:nvSpPr>
      <dsp:spPr>
        <a:xfrm>
          <a:off x="526261" y="299906"/>
          <a:ext cx="634651" cy="63465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7B1FC9-95C7-4AE4-97C7-D6820E365078}">
      <dsp:nvSpPr>
        <dsp:cNvPr id="0" name=""/>
        <dsp:cNvSpPr/>
      </dsp:nvSpPr>
      <dsp:spPr>
        <a:xfrm>
          <a:off x="779656" y="-39193"/>
          <a:ext cx="684282" cy="68428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="0" cap="none" spc="0">
                <a:ln w="0"/>
                <a:solidFill>
                  <a:schemeClr val="bg2">
                    <a:lumMod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335D-FC8B-4C1C-A195-D59DDDB79522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7CA-0F13-4BCC-91B5-E9869237E90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KYC INDIA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5" t="25218" r="6193" b="34446"/>
          <a:stretch/>
        </p:blipFill>
        <p:spPr bwMode="auto">
          <a:xfrm>
            <a:off x="1435913" y="115888"/>
            <a:ext cx="4410636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191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335D-FC8B-4C1C-A195-D59DDDB79522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7CA-0F13-4BCC-91B5-E9869237E90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KYC INDIA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5" t="25218" r="6193" b="34446"/>
          <a:stretch/>
        </p:blipFill>
        <p:spPr bwMode="auto">
          <a:xfrm>
            <a:off x="1435913" y="115888"/>
            <a:ext cx="4410636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588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335D-FC8B-4C1C-A195-D59DDDB79522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7CA-0F13-4BCC-91B5-E9869237E90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KYC INDIA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5" t="25218" r="6193" b="34446"/>
          <a:stretch/>
        </p:blipFill>
        <p:spPr bwMode="auto">
          <a:xfrm>
            <a:off x="1435913" y="115888"/>
            <a:ext cx="4410636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009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09" y="612844"/>
            <a:ext cx="7284017" cy="678759"/>
          </a:xfrm>
        </p:spPr>
        <p:txBody>
          <a:bodyPr>
            <a:normAutofit/>
          </a:bodyPr>
          <a:lstStyle>
            <a:lvl1pPr>
              <a:defRPr sz="4000" i="1" u="none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 marL="685800" indent="-228600">
              <a:buFont typeface="Courier New" panose="02070309020205020404" pitchFamily="49" charset="0"/>
              <a:buChar char="o"/>
              <a:defRPr>
                <a:latin typeface="+mj-lt"/>
              </a:defRPr>
            </a:lvl2pPr>
            <a:lvl3pPr marL="1371600" indent="-457200">
              <a:buFont typeface="Arial" panose="020B0604020202020204" pitchFamily="34" charset="0"/>
              <a:buChar char="•"/>
              <a:defRPr>
                <a:latin typeface="+mj-lt"/>
              </a:defRPr>
            </a:lvl3pPr>
            <a:lvl4pPr marL="1600200" indent="-228600">
              <a:buFont typeface="Courier New" panose="02070309020205020404" pitchFamily="49" charset="0"/>
              <a:buChar char="o"/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335D-FC8B-4C1C-A195-D59DDDB79522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7CA-0F13-4BCC-91B5-E9869237E90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KYC INDIA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5" t="25218" r="6193" b="34446"/>
          <a:stretch/>
        </p:blipFill>
        <p:spPr bwMode="auto">
          <a:xfrm>
            <a:off x="1435913" y="115888"/>
            <a:ext cx="4410636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917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335D-FC8B-4C1C-A195-D59DDDB79522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7CA-0F13-4BCC-91B5-E9869237E90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KYC INDIA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5" t="25218" r="6193" b="34446"/>
          <a:stretch/>
        </p:blipFill>
        <p:spPr bwMode="auto">
          <a:xfrm>
            <a:off x="1435913" y="115888"/>
            <a:ext cx="4410636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149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335D-FC8B-4C1C-A195-D59DDDB79522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7CA-0F13-4BCC-91B5-E9869237E90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KYC INDIA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5" t="25218" r="6193" b="34446"/>
          <a:stretch/>
        </p:blipFill>
        <p:spPr bwMode="auto">
          <a:xfrm>
            <a:off x="1435913" y="115888"/>
            <a:ext cx="4410636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52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335D-FC8B-4C1C-A195-D59DDDB79522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7CA-0F13-4BCC-91B5-E9869237E90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CKYC INDIA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5" t="25218" r="6193" b="34446"/>
          <a:stretch/>
        </p:blipFill>
        <p:spPr bwMode="auto">
          <a:xfrm>
            <a:off x="1435913" y="115888"/>
            <a:ext cx="4410636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585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335D-FC8B-4C1C-A195-D59DDDB79522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7CA-0F13-4BCC-91B5-E9869237E901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CKYC INDIA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5" t="25218" r="6193" b="34446"/>
          <a:stretch/>
        </p:blipFill>
        <p:spPr bwMode="auto">
          <a:xfrm>
            <a:off x="1435913" y="115888"/>
            <a:ext cx="4410636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399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335D-FC8B-4C1C-A195-D59DDDB79522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7CA-0F13-4BCC-91B5-E9869237E901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CKYC INDIA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5" t="25218" r="6193" b="34446"/>
          <a:stretch/>
        </p:blipFill>
        <p:spPr bwMode="auto">
          <a:xfrm>
            <a:off x="1435913" y="115888"/>
            <a:ext cx="4410636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76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335D-FC8B-4C1C-A195-D59DDDB79522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7CA-0F13-4BCC-91B5-E9869237E90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KYC INDIA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5" t="25218" r="6193" b="34446"/>
          <a:stretch/>
        </p:blipFill>
        <p:spPr bwMode="auto">
          <a:xfrm>
            <a:off x="1435913" y="115888"/>
            <a:ext cx="4410636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91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335D-FC8B-4C1C-A195-D59DDDB79522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7CA-0F13-4BCC-91B5-E9869237E90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KYC INDIA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5" t="25218" r="6193" b="34446"/>
          <a:stretch/>
        </p:blipFill>
        <p:spPr bwMode="auto">
          <a:xfrm>
            <a:off x="1435913" y="115888"/>
            <a:ext cx="4410636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605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D335D-FC8B-4C1C-A195-D59DDDB79522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FA7CA-0F13-4BCC-91B5-E9869237E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2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Understanding</a:t>
            </a:r>
            <a:br>
              <a:rPr lang="en-US" dirty="0" smtClean="0"/>
            </a:br>
            <a:r>
              <a:rPr lang="en-US" dirty="0" smtClean="0"/>
              <a:t>KYC Batch Upload Process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Version 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79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Periodic Response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points</a:t>
            </a:r>
          </a:p>
          <a:p>
            <a:pPr lvl="1"/>
            <a:r>
              <a:rPr lang="en-US" dirty="0" smtClean="0"/>
              <a:t>Batch number will be available at record no</a:t>
            </a:r>
          </a:p>
          <a:p>
            <a:pPr lvl="1"/>
            <a:r>
              <a:rPr lang="en-US" dirty="0" smtClean="0"/>
              <a:t>FI reference number (customer ID at FI end) and temporary reference number generated by CKYC application record will be available</a:t>
            </a:r>
          </a:p>
          <a:p>
            <a:pPr lvl="1"/>
            <a:r>
              <a:rPr lang="en-US" dirty="0" smtClean="0"/>
              <a:t>Latest status of the uploaded recorded will be provided in the period response file </a:t>
            </a:r>
          </a:p>
          <a:p>
            <a:pPr lvl="1"/>
            <a:r>
              <a:rPr lang="en-US" dirty="0" smtClean="0"/>
              <a:t>FI </a:t>
            </a:r>
            <a:r>
              <a:rPr lang="en-US" dirty="0"/>
              <a:t>may store the latest status of KYC and take required </a:t>
            </a:r>
            <a:r>
              <a:rPr lang="en-US" dirty="0" smtClean="0"/>
              <a:t>action</a:t>
            </a:r>
          </a:p>
          <a:p>
            <a:pPr lvl="1"/>
            <a:r>
              <a:rPr lang="en-US" dirty="0" smtClean="0"/>
              <a:t>Once record flagged with any status in a per, it will not repeat until status of same record is not getting change.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85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Response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90500" y="2015503"/>
            <a:ext cx="1752600" cy="38645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Rectangle 28"/>
          <p:cNvSpPr/>
          <p:nvPr/>
        </p:nvSpPr>
        <p:spPr>
          <a:xfrm>
            <a:off x="2109921" y="2015501"/>
            <a:ext cx="2679700" cy="38645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Rectangle 29"/>
          <p:cNvSpPr/>
          <p:nvPr/>
        </p:nvSpPr>
        <p:spPr>
          <a:xfrm>
            <a:off x="4956442" y="2015502"/>
            <a:ext cx="3971657" cy="38645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1" name="Rectangle 30"/>
          <p:cNvSpPr/>
          <p:nvPr/>
        </p:nvSpPr>
        <p:spPr>
          <a:xfrm>
            <a:off x="190500" y="2015502"/>
            <a:ext cx="1752600" cy="372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Stage</a:t>
            </a:r>
            <a:endParaRPr lang="en-IN" dirty="0"/>
          </a:p>
        </p:txBody>
      </p:sp>
      <p:sp>
        <p:nvSpPr>
          <p:cNvPr id="32" name="Rectangle 31"/>
          <p:cNvSpPr/>
          <p:nvPr/>
        </p:nvSpPr>
        <p:spPr>
          <a:xfrm>
            <a:off x="2109921" y="2015501"/>
            <a:ext cx="2679700" cy="372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Detailed Response</a:t>
            </a:r>
            <a:endParaRPr lang="en-IN" dirty="0"/>
          </a:p>
        </p:txBody>
      </p:sp>
      <p:sp>
        <p:nvSpPr>
          <p:cNvPr id="33" name="Rectangle 32"/>
          <p:cNvSpPr/>
          <p:nvPr/>
        </p:nvSpPr>
        <p:spPr>
          <a:xfrm>
            <a:off x="4956442" y="2015501"/>
            <a:ext cx="3971657" cy="372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Action at FI end</a:t>
            </a:r>
            <a:endParaRPr lang="en-IN" dirty="0"/>
          </a:p>
        </p:txBody>
      </p:sp>
      <p:sp>
        <p:nvSpPr>
          <p:cNvPr id="35" name="Flowchart: Process 34"/>
          <p:cNvSpPr/>
          <p:nvPr/>
        </p:nvSpPr>
        <p:spPr>
          <a:xfrm>
            <a:off x="226879" y="2476500"/>
            <a:ext cx="228600" cy="330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2</a:t>
            </a:r>
            <a:endParaRPr lang="en-IN" dirty="0"/>
          </a:p>
        </p:txBody>
      </p:sp>
      <p:sp>
        <p:nvSpPr>
          <p:cNvPr id="36" name="Flowchart: Process 35"/>
          <p:cNvSpPr/>
          <p:nvPr/>
        </p:nvSpPr>
        <p:spPr>
          <a:xfrm>
            <a:off x="480879" y="2476500"/>
            <a:ext cx="1397000" cy="330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 smtClean="0"/>
              <a:t>Balance Check</a:t>
            </a:r>
            <a:endParaRPr lang="en-IN" sz="1600" dirty="0"/>
          </a:p>
        </p:txBody>
      </p:sp>
      <p:sp>
        <p:nvSpPr>
          <p:cNvPr id="37" name="Flowchart: Process 36"/>
          <p:cNvSpPr/>
          <p:nvPr/>
        </p:nvSpPr>
        <p:spPr>
          <a:xfrm>
            <a:off x="2505634" y="3022600"/>
            <a:ext cx="2123481" cy="33020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400" dirty="0" smtClean="0"/>
              <a:t>Confirm Match(Download)</a:t>
            </a:r>
            <a:endParaRPr lang="en-IN" sz="1400" dirty="0"/>
          </a:p>
        </p:txBody>
      </p:sp>
      <p:sp>
        <p:nvSpPr>
          <p:cNvPr id="38" name="Flowchart: Process 37"/>
          <p:cNvSpPr/>
          <p:nvPr/>
        </p:nvSpPr>
        <p:spPr>
          <a:xfrm>
            <a:off x="2277034" y="3022600"/>
            <a:ext cx="228600" cy="330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3</a:t>
            </a:r>
            <a:endParaRPr lang="en-IN" dirty="0"/>
          </a:p>
        </p:txBody>
      </p:sp>
      <p:sp>
        <p:nvSpPr>
          <p:cNvPr id="41" name="TextBox 40"/>
          <p:cNvSpPr txBox="1"/>
          <p:nvPr/>
        </p:nvSpPr>
        <p:spPr>
          <a:xfrm>
            <a:off x="4891220" y="2510472"/>
            <a:ext cx="23186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i="1" dirty="0" smtClean="0"/>
              <a:t>&gt;&gt; Refill the amount in wallet</a:t>
            </a:r>
            <a:endParaRPr lang="en-IN" sz="1400" i="1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90500" y="2908300"/>
            <a:ext cx="87375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lowchart: Process 46"/>
          <p:cNvSpPr/>
          <p:nvPr/>
        </p:nvSpPr>
        <p:spPr>
          <a:xfrm>
            <a:off x="226879" y="3022599"/>
            <a:ext cx="228600" cy="117135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3</a:t>
            </a:r>
            <a:endParaRPr lang="en-IN" dirty="0"/>
          </a:p>
        </p:txBody>
      </p:sp>
      <p:sp>
        <p:nvSpPr>
          <p:cNvPr id="48" name="Flowchart: Process 47"/>
          <p:cNvSpPr/>
          <p:nvPr/>
        </p:nvSpPr>
        <p:spPr>
          <a:xfrm>
            <a:off x="480879" y="3022599"/>
            <a:ext cx="1397000" cy="117135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 smtClean="0"/>
              <a:t>Deduplication</a:t>
            </a:r>
            <a:endParaRPr lang="en-IN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4891221" y="3057873"/>
            <a:ext cx="39642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i="1" dirty="0" smtClean="0"/>
              <a:t>&gt;&gt; CKYC number already exists, download the same</a:t>
            </a:r>
            <a:endParaRPr lang="en-IN" sz="1400" i="1" dirty="0"/>
          </a:p>
        </p:txBody>
      </p:sp>
      <p:sp>
        <p:nvSpPr>
          <p:cNvPr id="51" name="Flowchart: Process 50"/>
          <p:cNvSpPr/>
          <p:nvPr/>
        </p:nvSpPr>
        <p:spPr>
          <a:xfrm>
            <a:off x="2505634" y="3445497"/>
            <a:ext cx="2123481" cy="33020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400" dirty="0" smtClean="0"/>
              <a:t>Probable Match</a:t>
            </a:r>
            <a:endParaRPr lang="en-IN" sz="1400" dirty="0"/>
          </a:p>
        </p:txBody>
      </p:sp>
      <p:sp>
        <p:nvSpPr>
          <p:cNvPr id="52" name="Flowchart: Process 51"/>
          <p:cNvSpPr/>
          <p:nvPr/>
        </p:nvSpPr>
        <p:spPr>
          <a:xfrm>
            <a:off x="2277034" y="3445497"/>
            <a:ext cx="228600" cy="330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4</a:t>
            </a:r>
            <a:endParaRPr lang="en-IN" dirty="0"/>
          </a:p>
        </p:txBody>
      </p:sp>
      <p:sp>
        <p:nvSpPr>
          <p:cNvPr id="53" name="TextBox 52"/>
          <p:cNvSpPr txBox="1"/>
          <p:nvPr/>
        </p:nvSpPr>
        <p:spPr>
          <a:xfrm>
            <a:off x="4891220" y="3467920"/>
            <a:ext cx="3362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i="1" dirty="0" smtClean="0"/>
              <a:t>&gt;&gt; Download FI recon file and take decision </a:t>
            </a:r>
            <a:endParaRPr lang="en-IN" sz="1400" i="1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90499" y="4394200"/>
            <a:ext cx="87375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lowchart: Process 54"/>
          <p:cNvSpPr/>
          <p:nvPr/>
        </p:nvSpPr>
        <p:spPr>
          <a:xfrm>
            <a:off x="2505634" y="4593604"/>
            <a:ext cx="2123481" cy="33020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400" dirty="0" smtClean="0"/>
              <a:t>ID not confirm</a:t>
            </a:r>
            <a:endParaRPr lang="en-IN" sz="1400" dirty="0"/>
          </a:p>
        </p:txBody>
      </p:sp>
      <p:sp>
        <p:nvSpPr>
          <p:cNvPr id="56" name="Flowchart: Process 55"/>
          <p:cNvSpPr/>
          <p:nvPr/>
        </p:nvSpPr>
        <p:spPr>
          <a:xfrm>
            <a:off x="2277034" y="4593604"/>
            <a:ext cx="228600" cy="330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5</a:t>
            </a:r>
            <a:endParaRPr lang="en-IN" dirty="0"/>
          </a:p>
        </p:txBody>
      </p:sp>
      <p:sp>
        <p:nvSpPr>
          <p:cNvPr id="57" name="Flowchart: Process 56"/>
          <p:cNvSpPr/>
          <p:nvPr/>
        </p:nvSpPr>
        <p:spPr>
          <a:xfrm>
            <a:off x="226879" y="4492003"/>
            <a:ext cx="228600" cy="51179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4</a:t>
            </a:r>
            <a:endParaRPr lang="en-IN" dirty="0"/>
          </a:p>
        </p:txBody>
      </p:sp>
      <p:sp>
        <p:nvSpPr>
          <p:cNvPr id="58" name="Flowchart: Process 57"/>
          <p:cNvSpPr/>
          <p:nvPr/>
        </p:nvSpPr>
        <p:spPr>
          <a:xfrm>
            <a:off x="480879" y="4492003"/>
            <a:ext cx="1397000" cy="51179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 smtClean="0"/>
              <a:t>ID Authentication</a:t>
            </a:r>
            <a:endParaRPr lang="en-IN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4891221" y="4527277"/>
            <a:ext cx="39642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en-IN" sz="1400" i="1" dirty="0" smtClean="0"/>
              <a:t>&gt;&gt; Rectify the Name/ID details and </a:t>
            </a:r>
            <a:r>
              <a:rPr lang="en-IN" sz="1400" dirty="0"/>
              <a:t>Re-upload </a:t>
            </a:r>
            <a:r>
              <a:rPr lang="en-IN" sz="1400" dirty="0" smtClean="0"/>
              <a:t>the                     records </a:t>
            </a:r>
            <a:r>
              <a:rPr lang="en-IN" sz="1400" dirty="0"/>
              <a:t>in new file</a:t>
            </a:r>
          </a:p>
          <a:p>
            <a:endParaRPr lang="en-IN" sz="1400" i="1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190499" y="5114304"/>
            <a:ext cx="87375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lowchart: Process 63"/>
          <p:cNvSpPr/>
          <p:nvPr/>
        </p:nvSpPr>
        <p:spPr>
          <a:xfrm>
            <a:off x="2505634" y="5298928"/>
            <a:ext cx="2123481" cy="33020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400" dirty="0" smtClean="0"/>
              <a:t>Success</a:t>
            </a:r>
            <a:endParaRPr lang="en-IN" sz="1400" dirty="0"/>
          </a:p>
        </p:txBody>
      </p:sp>
      <p:sp>
        <p:nvSpPr>
          <p:cNvPr id="65" name="Flowchart: Process 64"/>
          <p:cNvSpPr/>
          <p:nvPr/>
        </p:nvSpPr>
        <p:spPr>
          <a:xfrm>
            <a:off x="2277034" y="5298928"/>
            <a:ext cx="228600" cy="330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1</a:t>
            </a:r>
          </a:p>
        </p:txBody>
      </p:sp>
      <p:sp>
        <p:nvSpPr>
          <p:cNvPr id="66" name="Flowchart: Process 65"/>
          <p:cNvSpPr/>
          <p:nvPr/>
        </p:nvSpPr>
        <p:spPr>
          <a:xfrm>
            <a:off x="226879" y="5197327"/>
            <a:ext cx="228600" cy="51179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5</a:t>
            </a:r>
          </a:p>
        </p:txBody>
      </p:sp>
      <p:sp>
        <p:nvSpPr>
          <p:cNvPr id="67" name="Flowchart: Process 66"/>
          <p:cNvSpPr/>
          <p:nvPr/>
        </p:nvSpPr>
        <p:spPr>
          <a:xfrm>
            <a:off x="480879" y="5197327"/>
            <a:ext cx="1397000" cy="51179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 smtClean="0"/>
              <a:t>KYC number generation</a:t>
            </a:r>
            <a:endParaRPr lang="en-IN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4891221" y="5232601"/>
            <a:ext cx="39642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en-IN" sz="1400" i="1" dirty="0" smtClean="0"/>
              <a:t>&gt;&gt; KYC number generated, no further action required</a:t>
            </a:r>
            <a:endParaRPr lang="en-IN" sz="1400" dirty="0"/>
          </a:p>
          <a:p>
            <a:endParaRPr lang="en-IN" sz="1400" i="1" dirty="0"/>
          </a:p>
        </p:txBody>
      </p:sp>
      <p:sp>
        <p:nvSpPr>
          <p:cNvPr id="70" name="Flowchart: Process 69"/>
          <p:cNvSpPr/>
          <p:nvPr/>
        </p:nvSpPr>
        <p:spPr>
          <a:xfrm>
            <a:off x="2505634" y="3863757"/>
            <a:ext cx="2123481" cy="33020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400" dirty="0" smtClean="0"/>
              <a:t>Reject</a:t>
            </a:r>
            <a:endParaRPr lang="en-IN" sz="1400" dirty="0"/>
          </a:p>
        </p:txBody>
      </p:sp>
      <p:sp>
        <p:nvSpPr>
          <p:cNvPr id="71" name="Flowchart: Process 70"/>
          <p:cNvSpPr/>
          <p:nvPr/>
        </p:nvSpPr>
        <p:spPr>
          <a:xfrm>
            <a:off x="2277034" y="3863757"/>
            <a:ext cx="228600" cy="330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891220" y="3886180"/>
            <a:ext cx="35381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i="1" dirty="0"/>
              <a:t>&gt;&gt; FI Recon TAT </a:t>
            </a:r>
            <a:r>
              <a:rPr lang="en-IN" sz="1400" i="1" dirty="0" smtClean="0"/>
              <a:t>lapsed, upload record rejected</a:t>
            </a:r>
            <a:endParaRPr lang="en-IN" sz="1400" i="1" dirty="0"/>
          </a:p>
        </p:txBody>
      </p:sp>
    </p:spTree>
    <p:extLst>
      <p:ext uri="{BB962C8B-B14F-4D97-AF65-F5344CB8AC3E}">
        <p14:creationId xmlns:p14="http://schemas.microsoft.com/office/powerpoint/2010/main" val="368069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3000"/>
            <a:ext cx="7886700" cy="5033963"/>
          </a:xfrm>
        </p:spPr>
        <p:txBody>
          <a:bodyPr/>
          <a:lstStyle/>
          <a:p>
            <a:r>
              <a:rPr lang="en-US" dirty="0" smtClean="0"/>
              <a:t>Upload Scenarios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845659"/>
              </p:ext>
            </p:extLst>
          </p:nvPr>
        </p:nvGraphicFramePr>
        <p:xfrm>
          <a:off x="628650" y="1600807"/>
          <a:ext cx="7247964" cy="5059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7994"/>
                <a:gridCol w="1207994"/>
                <a:gridCol w="1207994"/>
                <a:gridCol w="1207994"/>
                <a:gridCol w="1207994"/>
                <a:gridCol w="1207994"/>
              </a:tblGrid>
              <a:tr h="617498">
                <a:tc>
                  <a:txBody>
                    <a:bodyPr/>
                    <a:lstStyle/>
                    <a:p>
                      <a:r>
                        <a:rPr lang="en-IN" dirty="0" smtClean="0"/>
                        <a:t>Scenario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Request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Response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Record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CKYC number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FI action</a:t>
                      </a:r>
                      <a:endParaRPr lang="en-IN" dirty="0"/>
                    </a:p>
                  </a:txBody>
                  <a:tcPr/>
                </a:tc>
              </a:tr>
              <a:tr h="409568"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Insufficient balance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01 –</a:t>
                      </a:r>
                      <a:r>
                        <a:rPr lang="en-IN" sz="1100" baseline="0" dirty="0" smtClean="0"/>
                        <a:t> </a:t>
                      </a:r>
                      <a:r>
                        <a:rPr lang="en-IN" sz="1100" dirty="0" smtClean="0"/>
                        <a:t>New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02 - Insufficient Balance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N/A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N/A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</a:tr>
              <a:tr h="514581"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Post</a:t>
                      </a:r>
                      <a:r>
                        <a:rPr lang="en-IN" sz="1100" baseline="0" dirty="0" smtClean="0"/>
                        <a:t> De-dupe probable match 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01-New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03-Post De-duplication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03-</a:t>
                      </a:r>
                      <a:r>
                        <a:rPr lang="en-IN" sz="1100" baseline="0" dirty="0" smtClean="0"/>
                        <a:t> Download 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CKYC</a:t>
                      </a:r>
                      <a:r>
                        <a:rPr lang="en-IN" sz="1100" baseline="0" dirty="0" smtClean="0"/>
                        <a:t> No.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</a:tr>
              <a:tr h="627790"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Post</a:t>
                      </a:r>
                      <a:r>
                        <a:rPr lang="en-IN" sz="1100" baseline="0" dirty="0" smtClean="0"/>
                        <a:t> Dedupe-confirmed match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01-</a:t>
                      </a:r>
                      <a:r>
                        <a:rPr lang="en-IN" sz="1100" baseline="0" dirty="0" smtClean="0"/>
                        <a:t> New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/>
                        <a:t>03-Post De-duplication</a:t>
                      </a:r>
                    </a:p>
                    <a:p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04- Probable match 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N/A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</a:tr>
              <a:tr h="740997"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Post confirmation</a:t>
                      </a:r>
                      <a:r>
                        <a:rPr lang="en-IN" sz="1100" baseline="0" dirty="0" smtClean="0"/>
                        <a:t> with ID issuer –ID not confirmed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01-</a:t>
                      </a:r>
                      <a:r>
                        <a:rPr lang="en-IN" sz="1100" baseline="0" dirty="0" smtClean="0"/>
                        <a:t> New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04</a:t>
                      </a:r>
                      <a:r>
                        <a:rPr lang="en-IN" sz="1100" baseline="0" dirty="0" smtClean="0"/>
                        <a:t>- Post confirmation with ID issuer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05- ID not</a:t>
                      </a:r>
                      <a:r>
                        <a:rPr lang="en-IN" sz="1100" baseline="0" dirty="0" smtClean="0"/>
                        <a:t> confirmed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N/A</a:t>
                      </a:r>
                    </a:p>
                    <a:p>
                      <a:endParaRPr lang="en-IN" sz="1100" dirty="0" smtClean="0"/>
                    </a:p>
                    <a:p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</a:tr>
              <a:tr h="740997"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Post</a:t>
                      </a:r>
                      <a:r>
                        <a:rPr lang="en-IN" sz="1100" baseline="0" dirty="0" smtClean="0"/>
                        <a:t> </a:t>
                      </a:r>
                      <a:r>
                        <a:rPr lang="en-IN" sz="1100" dirty="0" smtClean="0"/>
                        <a:t>Probable match recon</a:t>
                      </a:r>
                      <a:r>
                        <a:rPr lang="en-IN" sz="1100" baseline="0" dirty="0" smtClean="0"/>
                        <a:t> – confirmed match</a:t>
                      </a:r>
                      <a:r>
                        <a:rPr lang="en-IN" sz="1100" dirty="0" smtClean="0"/>
                        <a:t> 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01- New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03-</a:t>
                      </a:r>
                      <a:r>
                        <a:rPr lang="en-IN" sz="1100" baseline="0" dirty="0" smtClean="0"/>
                        <a:t> Post De-duplication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03</a:t>
                      </a:r>
                      <a:r>
                        <a:rPr lang="en-IN" sz="1100" baseline="0" dirty="0" smtClean="0"/>
                        <a:t>- Download 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CKYC No.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</a:tr>
              <a:tr h="854204"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Post probable match recon FI</a:t>
                      </a:r>
                      <a:r>
                        <a:rPr lang="en-IN" sz="1100" baseline="0" dirty="0" smtClean="0"/>
                        <a:t> resolution recon TAT lapsed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01- New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03- Post</a:t>
                      </a:r>
                      <a:r>
                        <a:rPr lang="en-IN" sz="1100" baseline="0" dirty="0" smtClean="0"/>
                        <a:t> De- duplication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02-</a:t>
                      </a:r>
                      <a:r>
                        <a:rPr lang="en-IN" sz="1100" baseline="0" dirty="0" smtClean="0"/>
                        <a:t> Reject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N/A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</a:tr>
              <a:tr h="514581"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KYC Generation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01- New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05- Post KYC Generation 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01- Success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CKYC No.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69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9553"/>
            <a:ext cx="7886700" cy="5047410"/>
          </a:xfrm>
        </p:spPr>
        <p:txBody>
          <a:bodyPr/>
          <a:lstStyle/>
          <a:p>
            <a:r>
              <a:rPr lang="en-US" dirty="0" smtClean="0"/>
              <a:t>Update Scenarios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895044"/>
              </p:ext>
            </p:extLst>
          </p:nvPr>
        </p:nvGraphicFramePr>
        <p:xfrm>
          <a:off x="326265" y="1707776"/>
          <a:ext cx="8367162" cy="4666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527"/>
                <a:gridCol w="1394527"/>
                <a:gridCol w="1394527"/>
                <a:gridCol w="1394527"/>
                <a:gridCol w="1394527"/>
                <a:gridCol w="1394527"/>
              </a:tblGrid>
              <a:tr h="680477">
                <a:tc>
                  <a:txBody>
                    <a:bodyPr/>
                    <a:lstStyle/>
                    <a:p>
                      <a:r>
                        <a:rPr lang="en-IN" dirty="0" smtClean="0"/>
                        <a:t>Scenario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Request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Response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Record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CKYC number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FI action</a:t>
                      </a:r>
                      <a:endParaRPr lang="en-IN" dirty="0"/>
                    </a:p>
                  </a:txBody>
                  <a:tcPr/>
                </a:tc>
              </a:tr>
              <a:tr h="550863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Insufficient</a:t>
                      </a:r>
                      <a:r>
                        <a:rPr lang="en-IN" sz="1400" baseline="0" dirty="0" smtClean="0"/>
                        <a:t> balance 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03-</a:t>
                      </a:r>
                      <a:r>
                        <a:rPr lang="en-IN" sz="1400" baseline="0" dirty="0" smtClean="0"/>
                        <a:t> Update</a:t>
                      </a:r>
                      <a:r>
                        <a:rPr lang="en-IN" sz="1400" dirty="0" smtClean="0"/>
                        <a:t> 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02 - Insufficient Balance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N/A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N/A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/>
                </a:tc>
              </a:tr>
              <a:tr h="777688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Name/ ID update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03- Update 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04- Post</a:t>
                      </a:r>
                      <a:r>
                        <a:rPr lang="en-IN" sz="1400" baseline="0" dirty="0" smtClean="0"/>
                        <a:t> confirmation with ID issuer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05- ID not confirmed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N/A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/>
                </a:tc>
              </a:tr>
              <a:tr h="550863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Probable</a:t>
                      </a:r>
                      <a:r>
                        <a:rPr lang="en-IN" sz="1400" baseline="0" dirty="0" smtClean="0"/>
                        <a:t> match recon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03- Update 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03- Post De- duplication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04- Probable</a:t>
                      </a:r>
                      <a:r>
                        <a:rPr lang="en-IN" sz="1400" baseline="0" dirty="0" smtClean="0"/>
                        <a:t> match 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N/A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/>
                </a:tc>
              </a:tr>
              <a:tr h="777688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Confirmed</a:t>
                      </a:r>
                      <a:r>
                        <a:rPr lang="en-IN" sz="1400" baseline="0" dirty="0" smtClean="0"/>
                        <a:t> match post FI recon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03- Update 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03- Post</a:t>
                      </a:r>
                      <a:r>
                        <a:rPr lang="en-IN" sz="1400" baseline="0" dirty="0" smtClean="0"/>
                        <a:t> De- duplication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03- Download 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CKYC No.</a:t>
                      </a:r>
                    </a:p>
                    <a:p>
                      <a:endParaRPr lang="en-IN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/>
                </a:tc>
              </a:tr>
              <a:tr h="550863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Update confirmed 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03- Update 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05- Post</a:t>
                      </a:r>
                      <a:r>
                        <a:rPr lang="en-IN" sz="1400" baseline="0" dirty="0" smtClean="0"/>
                        <a:t> KYC Generation 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smtClean="0"/>
                        <a:t>01- Success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N/A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/>
                </a:tc>
              </a:tr>
              <a:tr h="777688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Update post probable match recon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03- Update 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03- Post De- duplication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02- Reject</a:t>
                      </a:r>
                      <a:r>
                        <a:rPr lang="en-IN" sz="1400" baseline="0" dirty="0" smtClean="0"/>
                        <a:t> 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N/A</a:t>
                      </a:r>
                    </a:p>
                    <a:p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4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508" y="3711389"/>
            <a:ext cx="7886700" cy="1492623"/>
          </a:xfrm>
        </p:spPr>
        <p:txBody>
          <a:bodyPr/>
          <a:lstStyle/>
          <a:p>
            <a:r>
              <a:rPr lang="en-IN" dirty="0" smtClean="0"/>
              <a:t>Thank you </a:t>
            </a:r>
            <a:br>
              <a:rPr lang="en-IN" dirty="0" smtClean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129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Institution (FI) can upload KYC records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CKYC application through screen based single entry as well as through batch upload facility.</a:t>
            </a:r>
          </a:p>
          <a:p>
            <a:pPr lvl="1"/>
            <a:r>
              <a:rPr lang="en-US" dirty="0" smtClean="0"/>
              <a:t>Web portal – Maximum 20 records in single file</a:t>
            </a:r>
          </a:p>
          <a:p>
            <a:pPr lvl="1"/>
            <a:r>
              <a:rPr lang="en-US" dirty="0" smtClean="0"/>
              <a:t>SFTP-  </a:t>
            </a:r>
            <a:r>
              <a:rPr lang="en-US" dirty="0" err="1" smtClean="0"/>
              <a:t>upto</a:t>
            </a:r>
            <a:r>
              <a:rPr lang="en-US" dirty="0" smtClean="0"/>
              <a:t> 10 GB file</a:t>
            </a:r>
          </a:p>
          <a:p>
            <a:r>
              <a:rPr lang="en-US" dirty="0" smtClean="0"/>
              <a:t>A digitally signed zip file containing metadata (in pipe separated TXT file) and  images (customer wise separate zip folder)</a:t>
            </a:r>
          </a:p>
        </p:txBody>
      </p:sp>
    </p:spTree>
    <p:extLst>
      <p:ext uri="{BB962C8B-B14F-4D97-AF65-F5344CB8AC3E}">
        <p14:creationId xmlns:p14="http://schemas.microsoft.com/office/powerpoint/2010/main" val="156484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Batch Upload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Avoiding duplication of work: </a:t>
            </a:r>
          </a:p>
          <a:p>
            <a:pPr lvl="1"/>
            <a:r>
              <a:rPr lang="en-US" dirty="0" smtClean="0"/>
              <a:t>Entering KYC data in CKYC portal as well as in back office software</a:t>
            </a:r>
          </a:p>
          <a:p>
            <a:r>
              <a:rPr lang="en-US" b="1" dirty="0" smtClean="0"/>
              <a:t>Better user </a:t>
            </a:r>
            <a:r>
              <a:rPr lang="en-US" b="1" dirty="0"/>
              <a:t>m</a:t>
            </a:r>
            <a:r>
              <a:rPr lang="en-US" b="1" dirty="0" smtClean="0"/>
              <a:t>anagement:</a:t>
            </a:r>
          </a:p>
          <a:p>
            <a:pPr lvl="1"/>
            <a:r>
              <a:rPr lang="en-US" dirty="0" smtClean="0"/>
              <a:t>No need of procuring branch level digital signatures for users.</a:t>
            </a:r>
            <a:r>
              <a:rPr lang="en-US" dirty="0"/>
              <a:t> </a:t>
            </a:r>
            <a:r>
              <a:rPr lang="en-US" dirty="0" smtClean="0"/>
              <a:t>With minimum two users for CKYC portal all CKYC operations can be handled</a:t>
            </a:r>
          </a:p>
          <a:p>
            <a:r>
              <a:rPr lang="en-US" b="1" dirty="0" smtClean="0"/>
              <a:t>MIS reports and better control</a:t>
            </a:r>
          </a:p>
          <a:p>
            <a:pPr lvl="1"/>
            <a:r>
              <a:rPr lang="en-US" dirty="0" smtClean="0"/>
              <a:t>Automated processing system can be developed by the FI for better understanding of KYC status and auto processing of KYC records.</a:t>
            </a:r>
            <a:endParaRPr lang="en-US" dirty="0"/>
          </a:p>
          <a:p>
            <a:pPr marL="457200" lvl="1" indent="0">
              <a:buNone/>
            </a:pPr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629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upload work flow</a:t>
            </a:r>
            <a:endParaRPr lang="en-US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111405" y="1157022"/>
            <a:ext cx="8846242" cy="5572288"/>
            <a:chOff x="84511" y="1116681"/>
            <a:chExt cx="8846242" cy="5572288"/>
          </a:xfrm>
        </p:grpSpPr>
        <p:pic>
          <p:nvPicPr>
            <p:cNvPr id="7" name="Picture 2" descr="Image result for computer data entry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314" y="1116681"/>
              <a:ext cx="920189" cy="920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Image result for computer data entry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1375" y="1516155"/>
              <a:ext cx="920189" cy="920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Image result for computer data entry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69" y="2436344"/>
              <a:ext cx="920189" cy="920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Image result for computer data entry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11" y="3641707"/>
              <a:ext cx="920189" cy="920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681086" y="1250783"/>
              <a:ext cx="7313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Branch 1</a:t>
              </a:r>
              <a:endParaRPr lang="en-US" sz="1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00309" y="1618190"/>
              <a:ext cx="7313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Branch 2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5918" y="2568422"/>
              <a:ext cx="7313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Branch 3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2594" y="3743141"/>
              <a:ext cx="7313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Branch 4</a:t>
              </a:r>
              <a:endParaRPr lang="en-US" sz="1200" dirty="0"/>
            </a:p>
          </p:txBody>
        </p:sp>
        <p:cxnSp>
          <p:nvCxnSpPr>
            <p:cNvPr id="13" name="Straight Arrow Connector 12"/>
            <p:cNvCxnSpPr>
              <a:stCxn id="7" idx="2"/>
            </p:cNvCxnSpPr>
            <p:nvPr/>
          </p:nvCxnSpPr>
          <p:spPr>
            <a:xfrm flipH="1">
              <a:off x="1924889" y="2036870"/>
              <a:ext cx="716520" cy="281569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026" idx="3"/>
            </p:cNvCxnSpPr>
            <p:nvPr/>
          </p:nvCxnSpPr>
          <p:spPr>
            <a:xfrm>
              <a:off x="1761564" y="1976250"/>
              <a:ext cx="110828" cy="287631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5" idx="3"/>
            </p:cNvCxnSpPr>
            <p:nvPr/>
          </p:nvCxnSpPr>
          <p:spPr>
            <a:xfrm>
              <a:off x="1102658" y="2896439"/>
              <a:ext cx="717131" cy="195948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6" idx="3"/>
            </p:cNvCxnSpPr>
            <p:nvPr/>
          </p:nvCxnSpPr>
          <p:spPr>
            <a:xfrm>
              <a:off x="1004700" y="4101802"/>
              <a:ext cx="778955" cy="77923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1040" name="Group 1039"/>
            <p:cNvGrpSpPr/>
            <p:nvPr/>
          </p:nvGrpSpPr>
          <p:grpSpPr>
            <a:xfrm>
              <a:off x="1644892" y="4761212"/>
              <a:ext cx="1312388" cy="1585501"/>
              <a:chOff x="1812605" y="4029624"/>
              <a:chExt cx="1312388" cy="1585501"/>
            </a:xfrm>
          </p:grpSpPr>
          <p:pic>
            <p:nvPicPr>
              <p:cNvPr id="1028" name="Picture 4" descr="Image result for central server icon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12605" y="4029624"/>
                <a:ext cx="1312388" cy="13605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7" name="TextBox 46"/>
              <p:cNvSpPr txBox="1"/>
              <p:nvPr/>
            </p:nvSpPr>
            <p:spPr>
              <a:xfrm>
                <a:off x="1896506" y="5338126"/>
                <a:ext cx="121078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FI Central Server</a:t>
                </a:r>
                <a:endParaRPr lang="en-US" sz="1200" dirty="0"/>
              </a:p>
            </p:txBody>
          </p:sp>
        </p:grpSp>
        <p:grpSp>
          <p:nvGrpSpPr>
            <p:cNvPr id="1039" name="Group 1038"/>
            <p:cNvGrpSpPr/>
            <p:nvPr/>
          </p:nvGrpSpPr>
          <p:grpSpPr>
            <a:xfrm>
              <a:off x="6458226" y="1448019"/>
              <a:ext cx="2235200" cy="1976650"/>
              <a:chOff x="6247512" y="4881350"/>
              <a:chExt cx="2235200" cy="1976650"/>
            </a:xfrm>
          </p:grpSpPr>
          <p:pic>
            <p:nvPicPr>
              <p:cNvPr id="1030" name="Picture 6" descr="Image result for big server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523" r="15923"/>
              <a:stretch/>
            </p:blipFill>
            <p:spPr bwMode="auto">
              <a:xfrm>
                <a:off x="6247512" y="4881350"/>
                <a:ext cx="2235200" cy="17077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8" name="TextBox 47"/>
              <p:cNvSpPr txBox="1"/>
              <p:nvPr/>
            </p:nvSpPr>
            <p:spPr>
              <a:xfrm>
                <a:off x="6470362" y="6488668"/>
                <a:ext cx="17696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CKYC Application</a:t>
                </a:r>
                <a:endParaRPr lang="en-US" dirty="0"/>
              </a:p>
            </p:txBody>
          </p:sp>
        </p:grpSp>
        <p:grpSp>
          <p:nvGrpSpPr>
            <p:cNvPr id="1044" name="Group 1043"/>
            <p:cNvGrpSpPr/>
            <p:nvPr/>
          </p:nvGrpSpPr>
          <p:grpSpPr>
            <a:xfrm>
              <a:off x="6201050" y="5321616"/>
              <a:ext cx="2729703" cy="1367353"/>
              <a:chOff x="5620165" y="4668994"/>
              <a:chExt cx="2729703" cy="1367353"/>
            </a:xfrm>
          </p:grpSpPr>
          <p:sp>
            <p:nvSpPr>
              <p:cNvPr id="1042" name="Rectangle 1041"/>
              <p:cNvSpPr/>
              <p:nvPr/>
            </p:nvSpPr>
            <p:spPr>
              <a:xfrm>
                <a:off x="5620165" y="5000625"/>
                <a:ext cx="1775998" cy="695325"/>
              </a:xfrm>
              <a:prstGeom prst="rect">
                <a:avLst/>
              </a:prstGeom>
              <a:ln>
                <a:noFill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41" name="Picture 8" descr="Image result for server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11605" y="4668994"/>
                <a:ext cx="1338263" cy="1338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43" name="Rectangle 1042"/>
              <p:cNvSpPr/>
              <p:nvPr/>
            </p:nvSpPr>
            <p:spPr>
              <a:xfrm>
                <a:off x="5719763" y="5133974"/>
                <a:ext cx="581025" cy="428625"/>
              </a:xfrm>
              <a:prstGeom prst="rect">
                <a:avLst/>
              </a:prstGeom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smtClean="0"/>
                  <a:t>INPUT</a:t>
                </a:r>
                <a:endParaRPr lang="en-US" sz="1100" dirty="0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6389680" y="5133974"/>
                <a:ext cx="769515" cy="428625"/>
              </a:xfrm>
              <a:prstGeom prst="rect">
                <a:avLst/>
              </a:prstGeom>
              <a:ln>
                <a:noFill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RESPONSE</a:t>
                </a:r>
                <a:endParaRPr lang="en-US" sz="1000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6060766" y="5667015"/>
                <a:ext cx="128099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SFTP Server</a:t>
                </a:r>
                <a:endParaRPr lang="en-US" dirty="0"/>
              </a:p>
            </p:txBody>
          </p:sp>
        </p:grpSp>
        <p:cxnSp>
          <p:nvCxnSpPr>
            <p:cNvPr id="1046" name="Straight Arrow Connector 1045"/>
            <p:cNvCxnSpPr>
              <a:stCxn id="1028" idx="3"/>
              <a:endCxn id="1043" idx="1"/>
            </p:cNvCxnSpPr>
            <p:nvPr/>
          </p:nvCxnSpPr>
          <p:spPr>
            <a:xfrm>
              <a:off x="2957280" y="5441467"/>
              <a:ext cx="3343368" cy="559442"/>
            </a:xfrm>
            <a:prstGeom prst="straightConnector1">
              <a:avLst/>
            </a:prstGeom>
            <a:ln>
              <a:prstDash val="sysDash"/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1028" idx="3"/>
            </p:cNvCxnSpPr>
            <p:nvPr/>
          </p:nvCxnSpPr>
          <p:spPr>
            <a:xfrm flipV="1">
              <a:off x="2957280" y="3055337"/>
              <a:ext cx="3401546" cy="2386130"/>
            </a:xfrm>
            <a:prstGeom prst="straightConnector1">
              <a:avLst/>
            </a:prstGeom>
            <a:ln>
              <a:prstDash val="sysDash"/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049" name="TextBox 1048"/>
            <p:cNvSpPr txBox="1"/>
            <p:nvPr/>
          </p:nvSpPr>
          <p:spPr>
            <a:xfrm rot="19483996">
              <a:off x="4585924" y="3461091"/>
              <a:ext cx="171072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solidFill>
                    <a:schemeClr val="accent1">
                      <a:lumMod val="75000"/>
                    </a:schemeClr>
                  </a:solidFill>
                </a:rPr>
                <a:t>File upload through website</a:t>
              </a:r>
              <a:endParaRPr lang="en-US" sz="105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63" name="Straight Arrow Connector 62"/>
            <p:cNvCxnSpPr>
              <a:stCxn id="48" idx="2"/>
              <a:endCxn id="54" idx="0"/>
            </p:cNvCxnSpPr>
            <p:nvPr/>
          </p:nvCxnSpPr>
          <p:spPr>
            <a:xfrm flipH="1">
              <a:off x="7355323" y="3424669"/>
              <a:ext cx="210579" cy="2361927"/>
            </a:xfrm>
            <a:prstGeom prst="straightConnector1">
              <a:avLst/>
            </a:prstGeom>
            <a:ln>
              <a:prstDash val="sysDash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48" idx="2"/>
            </p:cNvCxnSpPr>
            <p:nvPr/>
          </p:nvCxnSpPr>
          <p:spPr>
            <a:xfrm flipH="1">
              <a:off x="3009777" y="3424669"/>
              <a:ext cx="4556125" cy="1410934"/>
            </a:xfrm>
            <a:prstGeom prst="straightConnector1">
              <a:avLst/>
            </a:prstGeom>
            <a:ln>
              <a:prstDash val="sysDash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 rot="20514607">
              <a:off x="5347987" y="3601112"/>
              <a:ext cx="193354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solidFill>
                    <a:schemeClr val="accent6">
                      <a:lumMod val="75000"/>
                    </a:schemeClr>
                  </a:solidFill>
                </a:rPr>
                <a:t>If file uploaded through website</a:t>
              </a:r>
              <a:endParaRPr lang="en-US" sz="105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 rot="624891">
              <a:off x="4419040" y="5614226"/>
              <a:ext cx="14959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solidFill>
                    <a:schemeClr val="accent1">
                      <a:lumMod val="75000"/>
                    </a:schemeClr>
                  </a:solidFill>
                </a:rPr>
                <a:t>Dump file in SFTP folder</a:t>
              </a:r>
              <a:endParaRPr lang="en-US" sz="105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2" name="Straight Arrow Connector 31"/>
            <p:cNvCxnSpPr>
              <a:stCxn id="54" idx="0"/>
            </p:cNvCxnSpPr>
            <p:nvPr/>
          </p:nvCxnSpPr>
          <p:spPr>
            <a:xfrm flipH="1" flipV="1">
              <a:off x="3009777" y="5077559"/>
              <a:ext cx="4345546" cy="709037"/>
            </a:xfrm>
            <a:prstGeom prst="straightConnector1">
              <a:avLst/>
            </a:prstGeom>
            <a:ln>
              <a:prstDash val="sysDash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 rot="229590">
              <a:off x="7405552" y="4412946"/>
              <a:ext cx="60946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solidFill>
                    <a:schemeClr val="accent6">
                      <a:lumMod val="75000"/>
                    </a:schemeClr>
                  </a:solidFill>
                </a:rPr>
                <a:t>File</a:t>
              </a:r>
            </a:p>
            <a:p>
              <a:r>
                <a:rPr lang="en-US" sz="1050" dirty="0" smtClean="0">
                  <a:solidFill>
                    <a:schemeClr val="accent6">
                      <a:lumMod val="75000"/>
                    </a:schemeClr>
                  </a:solidFill>
                </a:rPr>
                <a:t>Dump</a:t>
              </a:r>
            </a:p>
            <a:p>
              <a:r>
                <a:rPr lang="en-US" sz="1050" dirty="0" smtClean="0">
                  <a:solidFill>
                    <a:schemeClr val="accent6">
                      <a:lumMod val="75000"/>
                    </a:schemeClr>
                  </a:solidFill>
                </a:rPr>
                <a:t>In SFTP </a:t>
              </a:r>
            </a:p>
            <a:p>
              <a:r>
                <a:rPr lang="en-US" sz="1050" dirty="0" smtClean="0">
                  <a:solidFill>
                    <a:schemeClr val="accent6">
                      <a:lumMod val="75000"/>
                    </a:schemeClr>
                  </a:solidFill>
                </a:rPr>
                <a:t>Folder</a:t>
              </a:r>
              <a:endParaRPr lang="en-US" sz="105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 rot="533591">
              <a:off x="3833909" y="5196882"/>
              <a:ext cx="225414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solidFill>
                    <a:schemeClr val="accent2">
                      <a:lumMod val="75000"/>
                    </a:schemeClr>
                  </a:solidFill>
                </a:rPr>
                <a:t>FI pulls response file from SFTP server</a:t>
              </a:r>
              <a:endParaRPr lang="en-US" sz="105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1020500" y="2151170"/>
              <a:ext cx="1749159" cy="2592280"/>
              <a:chOff x="1020500" y="2036870"/>
              <a:chExt cx="1697023" cy="2454462"/>
            </a:xfrm>
          </p:grpSpPr>
          <p:cxnSp>
            <p:nvCxnSpPr>
              <p:cNvPr id="37" name="Straight Arrow Connector 36"/>
              <p:cNvCxnSpPr>
                <a:endCxn id="7" idx="2"/>
              </p:cNvCxnSpPr>
              <p:nvPr/>
            </p:nvCxnSpPr>
            <p:spPr>
              <a:xfrm flipV="1">
                <a:off x="2641408" y="2036870"/>
                <a:ext cx="1" cy="245446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/>
              <p:nvPr/>
            </p:nvCxnSpPr>
            <p:spPr>
              <a:xfrm flipV="1">
                <a:off x="2632848" y="2036871"/>
                <a:ext cx="84675" cy="245446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/>
              <p:nvPr/>
            </p:nvCxnSpPr>
            <p:spPr>
              <a:xfrm flipH="1" flipV="1">
                <a:off x="1492902" y="2411273"/>
                <a:ext cx="1148507" cy="206663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/>
              <p:nvPr/>
            </p:nvCxnSpPr>
            <p:spPr>
              <a:xfrm flipH="1" flipV="1">
                <a:off x="1559741" y="2375894"/>
                <a:ext cx="1080409" cy="209687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/>
              <p:cNvCxnSpPr/>
              <p:nvPr/>
            </p:nvCxnSpPr>
            <p:spPr>
              <a:xfrm flipH="1" flipV="1">
                <a:off x="1020500" y="3282426"/>
                <a:ext cx="1628210" cy="119034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/>
              <p:cNvCxnSpPr/>
              <p:nvPr/>
            </p:nvCxnSpPr>
            <p:spPr>
              <a:xfrm flipH="1" flipV="1">
                <a:off x="1066017" y="3224213"/>
                <a:ext cx="1572875" cy="125523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/>
              <p:nvPr/>
            </p:nvCxnSpPr>
            <p:spPr>
              <a:xfrm flipH="1" flipV="1">
                <a:off x="1030960" y="4345202"/>
                <a:ext cx="1600630" cy="14613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/>
              <p:cNvCxnSpPr/>
              <p:nvPr/>
            </p:nvCxnSpPr>
            <p:spPr>
              <a:xfrm flipH="1" flipV="1">
                <a:off x="1048200" y="4274277"/>
                <a:ext cx="1572886" cy="20517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1857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SFTP Setup</a:t>
            </a:r>
          </a:p>
          <a:p>
            <a:pPr lvl="1"/>
            <a:r>
              <a:rPr lang="en-US" dirty="0" smtClean="0"/>
              <a:t>FI’s public IP should be whitelisted at CERSAI end.</a:t>
            </a:r>
          </a:p>
          <a:p>
            <a:pPr lvl="1"/>
            <a:r>
              <a:rPr lang="en-US" dirty="0" smtClean="0"/>
              <a:t>CKYC’s public IP should  </a:t>
            </a:r>
            <a:r>
              <a:rPr lang="en-US" dirty="0"/>
              <a:t>be</a:t>
            </a:r>
            <a:r>
              <a:rPr lang="en-US" dirty="0" smtClean="0"/>
              <a:t> whitelisted at FI’s end</a:t>
            </a:r>
          </a:p>
          <a:p>
            <a:pPr lvl="1"/>
            <a:r>
              <a:rPr lang="en-US" dirty="0" smtClean="0"/>
              <a:t>SFTP client (File </a:t>
            </a:r>
            <a:r>
              <a:rPr lang="en-US" dirty="0" err="1" smtClean="0"/>
              <a:t>Zilla</a:t>
            </a:r>
            <a:r>
              <a:rPr lang="en-US" dirty="0" smtClean="0"/>
              <a:t> or </a:t>
            </a:r>
            <a:r>
              <a:rPr lang="en-US" dirty="0" err="1" smtClean="0"/>
              <a:t>Winscp</a:t>
            </a:r>
            <a:r>
              <a:rPr lang="en-US" dirty="0" smtClean="0"/>
              <a:t>) application should be installed at FI end</a:t>
            </a:r>
          </a:p>
          <a:p>
            <a:pPr lvl="1"/>
            <a:r>
              <a:rPr lang="en-US" dirty="0" smtClean="0"/>
              <a:t>Credentials required for to login in SFTP folder</a:t>
            </a:r>
          </a:p>
          <a:p>
            <a:r>
              <a:rPr lang="en-US" dirty="0" smtClean="0"/>
              <a:t>Zip file signer application should installed at FI end.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07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Uploading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Maker Process</a:t>
            </a:r>
          </a:p>
          <a:p>
            <a:pPr lvl="1"/>
            <a:r>
              <a:rPr lang="en-US" sz="2800" dirty="0" smtClean="0"/>
              <a:t>Through CKYC web portal</a:t>
            </a:r>
          </a:p>
          <a:p>
            <a:pPr lvl="2"/>
            <a:r>
              <a:rPr lang="en-US" sz="2400" dirty="0" smtClean="0"/>
              <a:t>Login by maker and file upload  (KYC Management </a:t>
            </a:r>
            <a:r>
              <a:rPr lang="en-US" sz="2400" dirty="0" smtClean="0">
                <a:sym typeface="Wingdings" panose="05000000000000000000" pitchFamily="2" charset="2"/>
              </a:rPr>
              <a:t>Bulk KYC Upload)</a:t>
            </a:r>
          </a:p>
          <a:p>
            <a:pPr lvl="2"/>
            <a:r>
              <a:rPr lang="en-US" sz="2400" dirty="0" smtClean="0">
                <a:sym typeface="Wingdings" panose="05000000000000000000" pitchFamily="2" charset="2"/>
              </a:rPr>
              <a:t>In case of issue in final naming, system will prompted error messages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Through SFTP </a:t>
            </a:r>
            <a:r>
              <a:rPr lang="en-US" sz="2800" dirty="0">
                <a:sym typeface="Wingdings" panose="05000000000000000000" pitchFamily="2" charset="2"/>
              </a:rPr>
              <a:t>process</a:t>
            </a:r>
          </a:p>
          <a:p>
            <a:pPr lvl="2"/>
            <a:r>
              <a:rPr lang="en-US" sz="2400" dirty="0">
                <a:sym typeface="Wingdings" panose="05000000000000000000" pitchFamily="2" charset="2"/>
              </a:rPr>
              <a:t>Login in CKYC SFTP folder</a:t>
            </a:r>
          </a:p>
          <a:p>
            <a:pPr lvl="2"/>
            <a:r>
              <a:rPr lang="en-US" sz="2400" dirty="0">
                <a:sym typeface="Wingdings" panose="05000000000000000000" pitchFamily="2" charset="2"/>
              </a:rPr>
              <a:t>Uploading file in ‘input’ folder</a:t>
            </a:r>
          </a:p>
          <a:p>
            <a:pPr lvl="2"/>
            <a:r>
              <a:rPr lang="en-US" sz="2400" dirty="0">
                <a:sym typeface="Wingdings" panose="05000000000000000000" pitchFamily="2" charset="2"/>
              </a:rPr>
              <a:t>Once file copied successfully, upload trigger file in ‘input folder</a:t>
            </a:r>
          </a:p>
          <a:p>
            <a:pPr lvl="2"/>
            <a:r>
              <a:rPr lang="en-US" sz="2400" dirty="0">
                <a:sym typeface="Wingdings" panose="05000000000000000000" pitchFamily="2" charset="2"/>
              </a:rPr>
              <a:t>In case of issue in final naming, system will error message file in ‘response’ </a:t>
            </a:r>
            <a:r>
              <a:rPr lang="en-US" sz="2400" dirty="0" smtClean="0">
                <a:sym typeface="Wingdings" panose="05000000000000000000" pitchFamily="2" charset="2"/>
              </a:rPr>
              <a:t>folder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8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Uploading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Checker Process</a:t>
            </a:r>
            <a:endParaRPr lang="en-US" dirty="0"/>
          </a:p>
          <a:p>
            <a:pPr lvl="1"/>
            <a:r>
              <a:rPr lang="en-US" dirty="0" smtClean="0"/>
              <a:t>Successful batch file(s) uploaded through CKYC portal or SFTP server will be listed in KYC Management </a:t>
            </a:r>
            <a:r>
              <a:rPr lang="en-US" dirty="0" smtClean="0">
                <a:sym typeface="Wingdings" panose="05000000000000000000" pitchFamily="2" charset="2"/>
              </a:rPr>
              <a:t> Bulk KYC Authorization page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Checker shall authorized the bulk upload file.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Processing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 CKYC system will process the records (validation, </a:t>
            </a:r>
            <a:r>
              <a:rPr lang="en-US" dirty="0">
                <a:sym typeface="Wingdings" panose="05000000000000000000" pitchFamily="2" charset="2"/>
              </a:rPr>
              <a:t>Balance check, </a:t>
            </a:r>
            <a:r>
              <a:rPr lang="en-US" dirty="0" smtClean="0">
                <a:sym typeface="Wingdings" panose="05000000000000000000" pitchFamily="2" charset="2"/>
              </a:rPr>
              <a:t>de-duplication, ID authentication, KYC no generation)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After processing user may download following response files from SFTP folder or CKYC portal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(LINK)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Immediate Response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Periodic Response file </a:t>
            </a:r>
          </a:p>
        </p:txBody>
      </p:sp>
    </p:spTree>
    <p:extLst>
      <p:ext uri="{BB962C8B-B14F-4D97-AF65-F5344CB8AC3E}">
        <p14:creationId xmlns:p14="http://schemas.microsoft.com/office/powerpoint/2010/main" val="125229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Immediate Response file (Stage 1)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Batch wise file will be generated after the checker authentication</a:t>
            </a:r>
          </a:p>
          <a:p>
            <a:endParaRPr lang="en-IN" dirty="0"/>
          </a:p>
        </p:txBody>
      </p:sp>
      <p:sp>
        <p:nvSpPr>
          <p:cNvPr id="4" name="Flowchart: Process 3"/>
          <p:cNvSpPr/>
          <p:nvPr/>
        </p:nvSpPr>
        <p:spPr>
          <a:xfrm>
            <a:off x="424175" y="2794715"/>
            <a:ext cx="1970468" cy="61818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File containing </a:t>
            </a:r>
          </a:p>
          <a:p>
            <a:pPr algn="ctr"/>
            <a:r>
              <a:rPr lang="en-IN" dirty="0" smtClean="0"/>
              <a:t>Data and Images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129567" y="2794715"/>
            <a:ext cx="3080734" cy="32325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IN" b="1" i="1" dirty="0" smtClean="0"/>
              <a:t>Immediate Response file</a:t>
            </a:r>
            <a:endParaRPr lang="en-IN" b="1" i="1" dirty="0"/>
          </a:p>
        </p:txBody>
      </p:sp>
      <p:sp>
        <p:nvSpPr>
          <p:cNvPr id="6" name="Rounded Rectangle 5"/>
          <p:cNvSpPr/>
          <p:nvPr/>
        </p:nvSpPr>
        <p:spPr>
          <a:xfrm>
            <a:off x="3384098" y="3386835"/>
            <a:ext cx="2524259" cy="528034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Validation Failure</a:t>
            </a:r>
          </a:p>
          <a:p>
            <a:pPr algn="ctr"/>
            <a:r>
              <a:rPr lang="en-IN" dirty="0" smtClean="0"/>
              <a:t>with errors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3384098" y="4297200"/>
            <a:ext cx="2524259" cy="52803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Confirm Match (ID)</a:t>
            </a:r>
          </a:p>
          <a:p>
            <a:pPr algn="ctr"/>
            <a:r>
              <a:rPr lang="en-IN" dirty="0" smtClean="0"/>
              <a:t>CKYC identifier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384098" y="5244117"/>
            <a:ext cx="2524259" cy="52803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Success Record</a:t>
            </a:r>
          </a:p>
          <a:p>
            <a:pPr algn="ctr"/>
            <a:r>
              <a:rPr lang="en-IN" dirty="0" smtClean="0"/>
              <a:t>Temporary Reference no</a:t>
            </a:r>
            <a:endParaRPr lang="en-IN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185287390"/>
              </p:ext>
            </p:extLst>
          </p:nvPr>
        </p:nvGraphicFramePr>
        <p:xfrm>
          <a:off x="248164" y="3863868"/>
          <a:ext cx="2146479" cy="1240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Down Arrow 12"/>
          <p:cNvSpPr/>
          <p:nvPr/>
        </p:nvSpPr>
        <p:spPr>
          <a:xfrm>
            <a:off x="1210731" y="3412901"/>
            <a:ext cx="445585" cy="4250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Striped Right Arrow 13"/>
          <p:cNvSpPr/>
          <p:nvPr/>
        </p:nvSpPr>
        <p:spPr>
          <a:xfrm>
            <a:off x="2145314" y="4143268"/>
            <a:ext cx="984250" cy="6819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TextBox 14"/>
          <p:cNvSpPr txBox="1"/>
          <p:nvPr/>
        </p:nvSpPr>
        <p:spPr>
          <a:xfrm>
            <a:off x="6162888" y="3412901"/>
            <a:ext cx="2887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en-IN" sz="1400" dirty="0" smtClean="0"/>
              <a:t>Rectify the errors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IN" sz="1400" dirty="0"/>
              <a:t>R</a:t>
            </a:r>
            <a:r>
              <a:rPr lang="en-IN" sz="1400" dirty="0" smtClean="0"/>
              <a:t>e-upload the records in new file</a:t>
            </a:r>
            <a:endParaRPr lang="en-IN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162888" y="4238968"/>
            <a:ext cx="28871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en-IN" sz="1400" dirty="0" smtClean="0"/>
              <a:t>Record already exists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IN" sz="1400" dirty="0" smtClean="0"/>
              <a:t>Download record on the basis of CKYC identifier and DOB </a:t>
            </a:r>
            <a:endParaRPr lang="en-IN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162888" y="5208058"/>
            <a:ext cx="28871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en-IN" sz="1400" dirty="0" smtClean="0"/>
              <a:t>Record successfully accepted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IN" sz="1400" dirty="0" smtClean="0"/>
              <a:t>Note temporary reference number for future communication</a:t>
            </a: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285875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Periodic Response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Successful records will be go through following process cycle </a:t>
            </a:r>
          </a:p>
          <a:p>
            <a:pPr lvl="1"/>
            <a:r>
              <a:rPr lang="en-US" dirty="0" smtClean="0"/>
              <a:t>Stage 2 – Balance availability check</a:t>
            </a:r>
          </a:p>
          <a:p>
            <a:pPr lvl="1"/>
            <a:r>
              <a:rPr lang="en-US" dirty="0" smtClean="0"/>
              <a:t>Stage 3 – Post de-duplication verification</a:t>
            </a:r>
          </a:p>
          <a:p>
            <a:pPr lvl="1"/>
            <a:r>
              <a:rPr lang="en-US" dirty="0" smtClean="0"/>
              <a:t>Stage 4 – Post ID authentication</a:t>
            </a:r>
          </a:p>
          <a:p>
            <a:pPr lvl="1"/>
            <a:r>
              <a:rPr lang="en-US" dirty="0" smtClean="0"/>
              <a:t>Stage 5 – KYC number generation</a:t>
            </a:r>
          </a:p>
          <a:p>
            <a:r>
              <a:rPr lang="en-US" dirty="0" smtClean="0"/>
              <a:t>Periodic response file contains status </a:t>
            </a:r>
            <a:r>
              <a:rPr lang="en-US" dirty="0"/>
              <a:t>of record at that point of </a:t>
            </a:r>
            <a:r>
              <a:rPr lang="en-US" dirty="0" smtClean="0"/>
              <a:t>time where FI intervention/action requires to complete KYC generation process.</a:t>
            </a:r>
          </a:p>
          <a:p>
            <a:r>
              <a:rPr lang="en-US" dirty="0" smtClean="0"/>
              <a:t>Total 10 periodic response files will be generated in a day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160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500</TotalTime>
  <Words>939</Words>
  <Application>Microsoft Office PowerPoint</Application>
  <PresentationFormat>On-screen Show (4:3)</PresentationFormat>
  <Paragraphs>203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Wingdings</vt:lpstr>
      <vt:lpstr>Office Theme</vt:lpstr>
      <vt:lpstr> Understanding KYC Batch Upload Process</vt:lpstr>
      <vt:lpstr>Background</vt:lpstr>
      <vt:lpstr>Benefits of Batch Upload</vt:lpstr>
      <vt:lpstr>Batch upload work flow</vt:lpstr>
      <vt:lpstr>Pre-requisites</vt:lpstr>
      <vt:lpstr>File Uploading Process</vt:lpstr>
      <vt:lpstr>File Uploading Process</vt:lpstr>
      <vt:lpstr>Immediate Response file (Stage 1)</vt:lpstr>
      <vt:lpstr>Periodic Response </vt:lpstr>
      <vt:lpstr>Periodic Response </vt:lpstr>
      <vt:lpstr>Periodic Response</vt:lpstr>
      <vt:lpstr>Periodic  Response</vt:lpstr>
      <vt:lpstr>Periodic  Response</vt:lpstr>
      <vt:lpstr>Thank you  </vt:lpstr>
    </vt:vector>
  </TitlesOfParts>
  <Company>NSE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KYC Batch Upload</dc:title>
  <dc:creator>Chetan Lulla (DDOTK)</dc:creator>
  <cp:lastModifiedBy>Collet D'Mello (CKYC)</cp:lastModifiedBy>
  <cp:revision>42</cp:revision>
  <dcterms:created xsi:type="dcterms:W3CDTF">2016-10-22T04:57:00Z</dcterms:created>
  <dcterms:modified xsi:type="dcterms:W3CDTF">2016-12-12T09:39:03Z</dcterms:modified>
</cp:coreProperties>
</file>